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handoutMasterIdLst>
    <p:handoutMasterId r:id="rId38"/>
  </p:handoutMasterIdLst>
  <p:sldIdLst>
    <p:sldId id="257" r:id="rId2"/>
    <p:sldId id="282" r:id="rId3"/>
    <p:sldId id="258" r:id="rId4"/>
    <p:sldId id="292" r:id="rId5"/>
    <p:sldId id="256" r:id="rId6"/>
    <p:sldId id="261" r:id="rId7"/>
    <p:sldId id="265" r:id="rId8"/>
    <p:sldId id="295" r:id="rId9"/>
    <p:sldId id="260" r:id="rId10"/>
    <p:sldId id="259" r:id="rId11"/>
    <p:sldId id="264" r:id="rId12"/>
    <p:sldId id="262" r:id="rId13"/>
    <p:sldId id="263" r:id="rId14"/>
    <p:sldId id="266" r:id="rId15"/>
    <p:sldId id="267" r:id="rId16"/>
    <p:sldId id="270" r:id="rId17"/>
    <p:sldId id="288" r:id="rId18"/>
    <p:sldId id="268" r:id="rId19"/>
    <p:sldId id="274" r:id="rId20"/>
    <p:sldId id="271" r:id="rId21"/>
    <p:sldId id="294" r:id="rId22"/>
    <p:sldId id="284" r:id="rId23"/>
    <p:sldId id="273" r:id="rId24"/>
    <p:sldId id="278" r:id="rId25"/>
    <p:sldId id="275" r:id="rId26"/>
    <p:sldId id="285" r:id="rId27"/>
    <p:sldId id="269" r:id="rId28"/>
    <p:sldId id="280" r:id="rId29"/>
    <p:sldId id="281" r:id="rId30"/>
    <p:sldId id="287" r:id="rId31"/>
    <p:sldId id="286" r:id="rId32"/>
    <p:sldId id="296" r:id="rId33"/>
    <p:sldId id="297" r:id="rId34"/>
    <p:sldId id="290" r:id="rId35"/>
    <p:sldId id="28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AD94"/>
    <a:srgbClr val="3A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50" autoAdjust="0"/>
    <p:restoredTop sz="74745" autoAdjust="0"/>
  </p:normalViewPr>
  <p:slideViewPr>
    <p:cSldViewPr snapToGrid="0" snapToObjects="1" showGuides="1">
      <p:cViewPr>
        <p:scale>
          <a:sx n="94" d="100"/>
          <a:sy n="94" d="100"/>
        </p:scale>
        <p:origin x="-888" y="-8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AA60A9-6F76-3543-BB44-A34AA6959D15}" type="datetime1">
              <a:rPr lang="en-GB" smtClean="0"/>
              <a:t>18/04/18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BF45AE-7C15-FD4E-97CA-50BCAB7908F6}" type="slidenum">
              <a:rPr lang="en-US" smtClean="0"/>
              <a:t>‹#›</a:t>
            </a:fld>
            <a:endParaRPr lang="en-US"/>
          </a:p>
        </p:txBody>
      </p:sp>
    </p:spTree>
    <p:extLst>
      <p:ext uri="{BB962C8B-B14F-4D97-AF65-F5344CB8AC3E}">
        <p14:creationId xmlns:p14="http://schemas.microsoft.com/office/powerpoint/2010/main" val="286738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5FF532-A81C-8A40-9FC3-7A4D809C8A26}" type="datetime1">
              <a:rPr lang="en-GB" smtClean="0"/>
              <a:t>18/04/18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45A8F7-E3D6-404F-B01F-8DA73D7C6480}" type="slidenum">
              <a:rPr lang="en-US" smtClean="0"/>
              <a:t>‹#›</a:t>
            </a:fld>
            <a:endParaRPr lang="en-US"/>
          </a:p>
        </p:txBody>
      </p:sp>
    </p:spTree>
    <p:extLst>
      <p:ext uri="{BB962C8B-B14F-4D97-AF65-F5344CB8AC3E}">
        <p14:creationId xmlns:p14="http://schemas.microsoft.com/office/powerpoint/2010/main" val="17919608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Operational efficiency is a key goal in the world of cloud platforms, but how you get there is your choice.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Pivotal Network and Pivotal Cloud Foundry Operations Manager provide customers with </a:t>
            </a:r>
            <a:r>
              <a:rPr lang="en-US" dirty="0" err="1" smtClean="0"/>
              <a:t>cosy</a:t>
            </a:r>
            <a:r>
              <a:rPr lang="en-US" dirty="0" smtClean="0"/>
              <a:t> browser interfaces for deploying and upgrading robust distributed systems without you ever getting your hands really dirty. But where's the catch?</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With major releases of Pivotal Cloud Foundry scheduled every quarter and the </a:t>
            </a:r>
            <a:r>
              <a:rPr lang="en-US" dirty="0" err="1" smtClean="0"/>
              <a:t>spectre</a:t>
            </a:r>
            <a:r>
              <a:rPr lang="en-US" dirty="0" smtClean="0"/>
              <a:t> of critical vulnerability lurking around every corner, your business depends upon a reliable and repeatable strategy for repaving all your instances with confidence and speed. The words "mouse" or "keyboard" should not feature in your solution, but where does that leave us with the Operations Manager?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this session, Alan will discuss his experiences with the Operations Manager and how a chance encounter with the Ops Manager API led to some deep dives and a new way of thinking about CI/CD in the platform space.</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a:t>
            </a:fld>
            <a:endParaRPr lang="en-US"/>
          </a:p>
        </p:txBody>
      </p:sp>
    </p:spTree>
    <p:extLst>
      <p:ext uri="{BB962C8B-B14F-4D97-AF65-F5344CB8AC3E}">
        <p14:creationId xmlns:p14="http://schemas.microsoft.com/office/powerpoint/2010/main" val="1150224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171450" indent="-171450">
              <a:buFontTx/>
              <a:buChar char="-"/>
            </a:pPr>
            <a:r>
              <a:rPr lang="en-US" dirty="0" smtClean="0"/>
              <a:t>BOSH -&gt;</a:t>
            </a:r>
            <a:r>
              <a:rPr lang="en-US" baseline="0" dirty="0" smtClean="0"/>
              <a:t> </a:t>
            </a:r>
            <a:r>
              <a:rPr lang="en-US" dirty="0" smtClean="0"/>
              <a:t>Ops Manager is an abstraction on BOSH, we’re heading</a:t>
            </a:r>
            <a:r>
              <a:rPr lang="en-US" baseline="0" dirty="0" smtClean="0"/>
              <a:t> in the other direction.</a:t>
            </a:r>
          </a:p>
          <a:p>
            <a:pPr marL="171450" indent="-171450">
              <a:buFontTx/>
              <a:buChar cha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Concourse -&gt; Yuri, </a:t>
            </a:r>
            <a:r>
              <a:rPr lang="en-US" baseline="0" dirty="0" err="1" smtClean="0"/>
              <a:t>Thesese</a:t>
            </a:r>
            <a:r>
              <a:rPr lang="en-US" baseline="0" dirty="0" smtClean="0"/>
              <a:t> and Ryan did a talk on Concourse platform automation yesterday that you may want to review</a:t>
            </a:r>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10</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Familiar view</a:t>
            </a:r>
            <a:r>
              <a:rPr lang="en-US" baseline="0" dirty="0" smtClean="0"/>
              <a:t> of the Ops Manager installation dashboard</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Full </a:t>
            </a:r>
            <a:r>
              <a:rPr lang="en-US" baseline="0" dirty="0" smtClean="0"/>
              <a:t>control </a:t>
            </a:r>
            <a:r>
              <a:rPr lang="en-US" baseline="0" dirty="0" smtClean="0"/>
              <a:t>over configuration of tiles</a:t>
            </a:r>
          </a:p>
          <a:p>
            <a:pPr marL="0" indent="0">
              <a:buFontTx/>
              <a:buNone/>
            </a:pPr>
            <a:endParaRPr lang="en-US" baseline="0" dirty="0"/>
          </a:p>
          <a:p>
            <a:pPr marL="171450" indent="-171450">
              <a:buFontTx/>
              <a:buChar char="-"/>
            </a:pPr>
            <a:r>
              <a:rPr lang="en-US" baseline="0" dirty="0" smtClean="0"/>
              <a:t>Heavily Mouse and Keyboard </a:t>
            </a:r>
            <a:r>
              <a:rPr lang="en-US" baseline="0" dirty="0" smtClean="0"/>
              <a:t>based</a:t>
            </a:r>
          </a:p>
          <a:p>
            <a:pPr marL="171450" indent="-171450">
              <a:buFontTx/>
              <a:buChar char="-"/>
            </a:pPr>
            <a:endParaRPr lang="en-US" baseline="0" dirty="0" smtClean="0"/>
          </a:p>
          <a:p>
            <a:pPr marL="171450" indent="-171450">
              <a:buFontTx/>
              <a:buChar char="-"/>
            </a:pPr>
            <a:r>
              <a:rPr lang="en-US" baseline="0" dirty="0" smtClean="0"/>
              <a:t>Our Goal - turn ORANGE things GREEN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11</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171450" indent="-171450">
              <a:buFontTx/>
              <a:buChar char="-"/>
            </a:pPr>
            <a:r>
              <a:rPr lang="en-US" dirty="0" smtClean="0"/>
              <a:t>The</a:t>
            </a:r>
            <a:r>
              <a:rPr lang="en-US" baseline="0" dirty="0" smtClean="0"/>
              <a:t> </a:t>
            </a:r>
            <a:r>
              <a:rPr lang="en-US" baseline="0" dirty="0" smtClean="0"/>
              <a:t>Ops Manager isolates you from BOSH</a:t>
            </a:r>
            <a:r>
              <a:rPr lang="en-US" baseline="0" dirty="0" smtClean="0"/>
              <a:t>.</a:t>
            </a:r>
          </a:p>
          <a:p>
            <a:pPr marL="171450" indent="-171450">
              <a:buFontTx/>
              <a:buChar char="-"/>
            </a:pPr>
            <a:endParaRPr lang="en-US" dirty="0" smtClean="0"/>
          </a:p>
          <a:p>
            <a:pPr marL="171450" indent="-171450">
              <a:buFontTx/>
              <a:buChar char="-"/>
            </a:pPr>
            <a:r>
              <a:rPr lang="en-US" dirty="0" smtClean="0"/>
              <a:t>BOSH is all about distributed</a:t>
            </a:r>
            <a:r>
              <a:rPr lang="en-US" baseline="0" dirty="0" smtClean="0"/>
              <a:t> systems </a:t>
            </a:r>
            <a:r>
              <a:rPr lang="mr-IN" baseline="0" dirty="0" smtClean="0"/>
              <a:t>…</a:t>
            </a:r>
            <a:r>
              <a:rPr lang="en-US" baseline="0" dirty="0" smtClean="0"/>
              <a:t> and they’re really hard.  </a:t>
            </a:r>
            <a:r>
              <a:rPr lang="en-US" baseline="0" dirty="0" smtClean="0"/>
              <a:t>Barriers to entry are very high.  We </a:t>
            </a:r>
            <a:r>
              <a:rPr lang="en-US" baseline="0" dirty="0" smtClean="0"/>
              <a:t>could use a hand</a:t>
            </a:r>
            <a:r>
              <a:rPr lang="en-US" baseline="0" dirty="0" smtClean="0"/>
              <a:t>.</a:t>
            </a:r>
          </a:p>
          <a:p>
            <a:pPr marL="171450" indent="-171450">
              <a:buFontTx/>
              <a:buChar char="-"/>
            </a:pPr>
            <a:endParaRPr lang="en-US" dirty="0" smtClean="0"/>
          </a:p>
          <a:p>
            <a:pPr marL="171450" indent="-171450">
              <a:buFontTx/>
              <a:buChar char="-"/>
            </a:pPr>
            <a:r>
              <a:rPr lang="en-US" dirty="0" smtClean="0"/>
              <a:t>A</a:t>
            </a:r>
            <a:r>
              <a:rPr lang="en-US" baseline="0" dirty="0" smtClean="0"/>
              <a:t> typical BOSH manifest </a:t>
            </a:r>
            <a:r>
              <a:rPr lang="en-US" baseline="0" dirty="0" smtClean="0"/>
              <a:t>can be 1000</a:t>
            </a:r>
            <a:r>
              <a:rPr lang="en-US" baseline="0" dirty="0" smtClean="0"/>
              <a:t>’s of lines of </a:t>
            </a:r>
            <a:r>
              <a:rPr lang="en-US" baseline="0" dirty="0" smtClean="0"/>
              <a:t>YAML </a:t>
            </a:r>
            <a:r>
              <a:rPr lang="mr-IN" baseline="0" dirty="0" smtClean="0"/>
              <a:t>–</a:t>
            </a:r>
            <a:r>
              <a:rPr lang="en-US" baseline="0" dirty="0" smtClean="0"/>
              <a:t> I’m sorry, but YAML </a:t>
            </a:r>
            <a:r>
              <a:rPr lang="en-US" baseline="0" dirty="0" smtClean="0"/>
              <a:t>is like an ugly baby</a:t>
            </a:r>
            <a:r>
              <a:rPr lang="en-US" baseline="0" dirty="0" smtClean="0"/>
              <a:t>!</a:t>
            </a:r>
          </a:p>
          <a:p>
            <a:pPr marL="171450" indent="-171450">
              <a:buFontTx/>
              <a:buChar char="-"/>
            </a:pPr>
            <a:endParaRPr lang="en-US" baseline="0" dirty="0" smtClean="0"/>
          </a:p>
          <a:p>
            <a:pPr marL="171450" indent="-171450">
              <a:buFontTx/>
              <a:buChar char="-"/>
            </a:pPr>
            <a:r>
              <a:rPr lang="en-US" baseline="0" dirty="0" smtClean="0"/>
              <a:t>Complexity </a:t>
            </a:r>
            <a:r>
              <a:rPr lang="mr-IN" baseline="0" dirty="0" smtClean="0"/>
              <a:t>…</a:t>
            </a:r>
            <a:r>
              <a:rPr lang="en-US" baseline="0" dirty="0" smtClean="0"/>
              <a:t> leading </a:t>
            </a:r>
            <a:r>
              <a:rPr lang="en-US" baseline="0" dirty="0" smtClean="0"/>
              <a:t>to </a:t>
            </a:r>
            <a:r>
              <a:rPr lang="en-US" baseline="0" dirty="0" smtClean="0"/>
              <a:t>release paralysis perhaps?</a:t>
            </a:r>
          </a:p>
          <a:p>
            <a:pPr marL="171450" indent="-171450">
              <a:buFontTx/>
              <a:buChar char="-"/>
            </a:pPr>
            <a:endParaRPr lang="en-US" baseline="0" dirty="0" smtClean="0"/>
          </a:p>
          <a:p>
            <a:pPr marL="171450" indent="-171450">
              <a:buFontTx/>
              <a:buChar char="-"/>
            </a:pPr>
            <a:r>
              <a:rPr lang="en-US" baseline="0" dirty="0" smtClean="0"/>
              <a:t>BUT ISOLATION FROM BOSH IS NOT ENOUGH </a:t>
            </a:r>
            <a:r>
              <a:rPr lang="mr-IN" baseline="0" dirty="0" smtClean="0"/>
              <a:t>…</a:t>
            </a: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12</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a:p>
            <a:pPr marL="171450" indent="-171450">
              <a:buFontTx/>
              <a:buChar char="-"/>
            </a:pPr>
            <a:r>
              <a:rPr lang="en-US" dirty="0" smtClean="0"/>
              <a:t>The </a:t>
            </a:r>
            <a:r>
              <a:rPr lang="en-US" dirty="0" err="1" smtClean="0"/>
              <a:t>OpsManager</a:t>
            </a:r>
            <a:r>
              <a:rPr lang="en-US" baseline="0" dirty="0" smtClean="0"/>
              <a:t> works in conjunction with </a:t>
            </a:r>
            <a:r>
              <a:rPr lang="en-US" dirty="0" smtClean="0"/>
              <a:t>The</a:t>
            </a:r>
            <a:r>
              <a:rPr lang="en-US" baseline="0" dirty="0" smtClean="0"/>
              <a:t> Pivotal Network </a:t>
            </a:r>
          </a:p>
          <a:p>
            <a:pPr marL="171450" indent="-171450">
              <a:buFontTx/>
              <a:buChar cha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mr-IN" dirty="0" smtClean="0"/>
              <a:t>…</a:t>
            </a:r>
            <a:r>
              <a:rPr lang="en-US" dirty="0" smtClean="0"/>
              <a:t> AND THIS IS WHERE OPS MANAGER SHINES</a:t>
            </a:r>
          </a:p>
          <a:p>
            <a:pPr marL="171450" indent="-171450">
              <a:buFontTx/>
              <a:buChar char="-"/>
            </a:pPr>
            <a:endParaRPr lang="en-US" dirty="0" smtClean="0"/>
          </a:p>
          <a:p>
            <a:pPr marL="171450" indent="-171450">
              <a:buFontTx/>
              <a:buChar char="-"/>
            </a:pPr>
            <a:r>
              <a:rPr lang="en-US" dirty="0" err="1" smtClean="0"/>
              <a:t>PivNet</a:t>
            </a:r>
            <a:r>
              <a:rPr lang="en-US" dirty="0" smtClean="0"/>
              <a:t> </a:t>
            </a:r>
            <a:r>
              <a:rPr lang="en-US" baseline="0" dirty="0" smtClean="0"/>
              <a:t>is </a:t>
            </a:r>
            <a:r>
              <a:rPr lang="en-US" baseline="0" dirty="0" smtClean="0"/>
              <a:t>a one-stop shop for </a:t>
            </a:r>
            <a:r>
              <a:rPr lang="en-US" baseline="0" dirty="0" smtClean="0"/>
              <a:t>products </a:t>
            </a:r>
            <a:r>
              <a:rPr lang="en-US" baseline="0" dirty="0" smtClean="0"/>
              <a:t>as well as third-party offerings</a:t>
            </a:r>
            <a:r>
              <a:rPr lang="en-US" baseline="0" dirty="0" smtClean="0"/>
              <a:t>.</a:t>
            </a:r>
          </a:p>
          <a:p>
            <a:pPr marL="171450" indent="-171450">
              <a:buFontTx/>
              <a:buChar char="-"/>
            </a:pPr>
            <a:endParaRPr lang="en-US" baseline="0" dirty="0" smtClean="0"/>
          </a:p>
          <a:p>
            <a:pPr marL="171450" indent="-171450">
              <a:buFontTx/>
              <a:buChar char="-"/>
            </a:pPr>
            <a:r>
              <a:rPr lang="en-US" baseline="0" dirty="0" smtClean="0"/>
              <a:t>Shrink-wrapped BOSH deployments for easy consumption</a:t>
            </a:r>
            <a:r>
              <a:rPr lang="en-US" baseline="0" dirty="0" smtClean="0"/>
              <a:t>.</a:t>
            </a:r>
          </a:p>
          <a:p>
            <a:pPr marL="171450" indent="-171450">
              <a:buFontTx/>
              <a:buChar char="-"/>
            </a:pPr>
            <a:endParaRPr lang="en-US" baseline="0" dirty="0" smtClean="0"/>
          </a:p>
          <a:p>
            <a:pPr marL="171450" indent="-171450">
              <a:buFontTx/>
              <a:buChar char="-"/>
            </a:pPr>
            <a:r>
              <a:rPr lang="en-US" baseline="0" dirty="0" smtClean="0"/>
              <a:t>Customer license SLAs protect enterprises (“Pivotal attempts to respond to all critical </a:t>
            </a:r>
            <a:r>
              <a:rPr lang="en-US" baseline="0" dirty="0" smtClean="0"/>
              <a:t>vulnerabilities within </a:t>
            </a:r>
            <a:r>
              <a:rPr lang="en-US" baseline="0" dirty="0" smtClean="0"/>
              <a:t>48 hours.”</a:t>
            </a:r>
            <a:r>
              <a:rPr lang="en-US" baseline="0" dirty="0" smtClean="0"/>
              <a:t>)</a:t>
            </a:r>
          </a:p>
          <a:p>
            <a:pPr marL="171450" indent="-171450">
              <a:buFontTx/>
              <a:buChar cha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13</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But</a:t>
            </a:r>
            <a:r>
              <a:rPr lang="en-US" baseline="0" dirty="0" smtClean="0"/>
              <a:t> let’s</a:t>
            </a:r>
            <a:r>
              <a:rPr lang="en-US" dirty="0" smtClean="0"/>
              <a:t> be pragmatic about this, there are some</a:t>
            </a:r>
            <a:r>
              <a:rPr lang="en-US" baseline="0" dirty="0" smtClean="0"/>
              <a:t> concerns the come with all this niceness.</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Sometimes</a:t>
            </a:r>
            <a:r>
              <a:rPr lang="en-US" baseline="0" dirty="0" smtClean="0"/>
              <a:t> it’s easier to blame the system than admit you messed it up.</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We want to narrow the scope for error</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Isn’t </a:t>
            </a:r>
            <a:r>
              <a:rPr lang="en-US" baseline="0" dirty="0" smtClean="0"/>
              <a:t>there a better way without losing the benefits?</a:t>
            </a:r>
          </a:p>
        </p:txBody>
      </p:sp>
      <p:sp>
        <p:nvSpPr>
          <p:cNvPr id="4" name="Slide Number Placeholder 3"/>
          <p:cNvSpPr>
            <a:spLocks noGrp="1"/>
          </p:cNvSpPr>
          <p:nvPr>
            <p:ph type="sldNum" sz="quarter" idx="10"/>
          </p:nvPr>
        </p:nvSpPr>
        <p:spPr/>
        <p:txBody>
          <a:bodyPr/>
          <a:lstStyle/>
          <a:p>
            <a:fld id="{1B45A8F7-E3D6-404F-B01F-8DA73D7C6480}" type="slidenum">
              <a:rPr lang="en-US" smtClean="0"/>
              <a:t>14</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a:p>
            <a:pPr marL="0" indent="0">
              <a:buFontTx/>
              <a:buNone/>
            </a:pPr>
            <a:r>
              <a:rPr lang="en-US" dirty="0" smtClean="0"/>
              <a:t>- In</a:t>
            </a:r>
            <a:r>
              <a:rPr lang="en-US" baseline="0" dirty="0" smtClean="0"/>
              <a:t> this typical configuration the </a:t>
            </a:r>
            <a:r>
              <a:rPr lang="en-US" b="1" dirty="0" smtClean="0"/>
              <a:t>BROWSER</a:t>
            </a:r>
            <a:r>
              <a:rPr lang="en-US" dirty="0" smtClean="0"/>
              <a:t> is</a:t>
            </a:r>
            <a:r>
              <a:rPr lang="en-US" baseline="0" dirty="0" smtClean="0"/>
              <a:t> our</a:t>
            </a:r>
            <a:r>
              <a:rPr lang="en-US" dirty="0" smtClean="0"/>
              <a:t> primary interface</a:t>
            </a:r>
            <a:endParaRPr lang="en-US" dirty="0" smtClean="0"/>
          </a:p>
          <a:p>
            <a:pPr marL="0" indent="0">
              <a:buFontTx/>
              <a:buNone/>
            </a:pPr>
            <a:endParaRPr lang="en-US" dirty="0" smtClean="0"/>
          </a:p>
          <a:p>
            <a:pPr marL="0" indent="0">
              <a:buFontTx/>
              <a:buNone/>
            </a:pPr>
            <a:r>
              <a:rPr lang="en-US" dirty="0" smtClean="0"/>
              <a:t>- </a:t>
            </a:r>
            <a:r>
              <a:rPr lang="en-US" baseline="0" dirty="0" smtClean="0"/>
              <a:t>Bandwidth requirements </a:t>
            </a:r>
            <a:r>
              <a:rPr lang="en-US" b="1" baseline="0" dirty="0" smtClean="0"/>
              <a:t>HIGH</a:t>
            </a:r>
            <a:r>
              <a:rPr lang="en-US" baseline="0" dirty="0" smtClean="0"/>
              <a:t> ( I could be on an airplane!)</a:t>
            </a:r>
          </a:p>
          <a:p>
            <a:pPr marL="171450" indent="-171450">
              <a:buFontTx/>
              <a:buChar cha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pPr marL="0" indent="0">
              <a:buFontTx/>
              <a:buNone/>
            </a:pPr>
            <a:endParaRPr lang="en-US" dirty="0" smtClean="0"/>
          </a:p>
          <a:p>
            <a:pPr marL="171450" indent="-171450">
              <a:buFontTx/>
              <a:buChar char="-"/>
            </a:pPr>
            <a:r>
              <a:rPr lang="en-US" dirty="0" err="1" smtClean="0"/>
              <a:t>PivNet</a:t>
            </a:r>
            <a:r>
              <a:rPr lang="en-US" dirty="0" smtClean="0"/>
              <a:t> </a:t>
            </a:r>
            <a:r>
              <a:rPr lang="en-US" dirty="0" smtClean="0"/>
              <a:t>downloads can be up to 10GB in </a:t>
            </a:r>
            <a:r>
              <a:rPr lang="en-US" dirty="0" smtClean="0"/>
              <a:t>size</a:t>
            </a:r>
          </a:p>
          <a:p>
            <a:pPr marL="171450" indent="-171450">
              <a:buFontTx/>
              <a:buChar cha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In summary, </a:t>
            </a:r>
            <a:r>
              <a:rPr lang="en-US" baseline="0" dirty="0" smtClean="0"/>
              <a:t>our reliance on GUI tools often holds us back</a:t>
            </a:r>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15</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indent="0">
              <a:buFontTx/>
              <a:buNone/>
            </a:pPr>
            <a:r>
              <a:rPr lang="en-US" dirty="0" smtClean="0"/>
              <a:t>- In</a:t>
            </a:r>
            <a:r>
              <a:rPr lang="en-US" baseline="0" dirty="0" smtClean="0"/>
              <a:t> this configuration the </a:t>
            </a:r>
            <a:r>
              <a:rPr lang="en-US" b="1" dirty="0" smtClean="0"/>
              <a:t>JUMPBOX</a:t>
            </a:r>
            <a:r>
              <a:rPr lang="en-US" dirty="0" smtClean="0"/>
              <a:t> is</a:t>
            </a:r>
            <a:r>
              <a:rPr lang="en-US" baseline="0" dirty="0" smtClean="0"/>
              <a:t> our</a:t>
            </a:r>
            <a:r>
              <a:rPr lang="en-US" dirty="0" smtClean="0"/>
              <a:t> primary interface via </a:t>
            </a:r>
            <a:r>
              <a:rPr lang="en-US" b="1" dirty="0" smtClean="0"/>
              <a:t>SSH</a:t>
            </a:r>
          </a:p>
          <a:p>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Bandwidth </a:t>
            </a:r>
            <a:r>
              <a:rPr lang="en-US" baseline="0" dirty="0" smtClean="0"/>
              <a:t>requirements </a:t>
            </a:r>
            <a:r>
              <a:rPr lang="en-US" baseline="0" dirty="0" smtClean="0"/>
              <a:t>LOW</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pPr marL="171450" indent="-171450">
              <a:buFontTx/>
              <a:buChar char="-"/>
            </a:pPr>
            <a:endParaRPr lang="en-US" dirty="0" smtClean="0"/>
          </a:p>
          <a:p>
            <a:pPr marL="171450" indent="-171450">
              <a:buFontTx/>
              <a:buChar char="-"/>
            </a:pPr>
            <a:r>
              <a:rPr lang="en-US" dirty="0" smtClean="0"/>
              <a:t>The </a:t>
            </a:r>
            <a:r>
              <a:rPr lang="en-US" dirty="0" err="1" smtClean="0"/>
              <a:t>jumpbox</a:t>
            </a:r>
            <a:r>
              <a:rPr lang="en-US" baseline="0" dirty="0" smtClean="0"/>
              <a:t> </a:t>
            </a:r>
            <a:r>
              <a:rPr lang="en-US" u="sng" baseline="0" dirty="0" smtClean="0"/>
              <a:t>could</a:t>
            </a:r>
            <a:r>
              <a:rPr lang="en-US" baseline="0" dirty="0" smtClean="0"/>
              <a:t> be a Windows box, but it’s typically headless </a:t>
            </a:r>
            <a:r>
              <a:rPr lang="en-US" baseline="0" dirty="0" smtClean="0"/>
              <a:t>Ubuntu</a:t>
            </a:r>
          </a:p>
          <a:p>
            <a:pPr marL="0" indent="0">
              <a:buFontTx/>
              <a:buNone/>
            </a:pPr>
            <a:endParaRPr lang="en-US" baseline="0" dirty="0" smtClean="0"/>
          </a:p>
          <a:p>
            <a:pPr marL="0" indent="0">
              <a:buFontTx/>
              <a:buNone/>
            </a:pPr>
            <a:r>
              <a:rPr lang="en-US" baseline="0" dirty="0" smtClean="0"/>
              <a:t>BUT OUR COMFORT BLANKET IS GONE</a:t>
            </a:r>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16</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dirty="0" smtClean="0"/>
              <a:t>-</a:t>
            </a:r>
            <a:r>
              <a:rPr lang="en-US" baseline="0" dirty="0" smtClean="0"/>
              <a:t> We can consider </a:t>
            </a:r>
            <a:r>
              <a:rPr lang="en-US" dirty="0" smtClean="0"/>
              <a:t>Applications as </a:t>
            </a:r>
            <a:r>
              <a:rPr lang="en-US" u="sng" dirty="0" smtClean="0"/>
              <a:t>abstractions</a:t>
            </a:r>
            <a:r>
              <a:rPr lang="en-US" baseline="0" dirty="0" smtClean="0"/>
              <a:t> that</a:t>
            </a:r>
            <a:r>
              <a:rPr lang="en-US" dirty="0" smtClean="0"/>
              <a:t> help us get </a:t>
            </a:r>
            <a:r>
              <a:rPr lang="en-US" u="sng" dirty="0" smtClean="0"/>
              <a:t>our</a:t>
            </a:r>
            <a:r>
              <a:rPr lang="en-US" dirty="0" smtClean="0"/>
              <a:t> </a:t>
            </a:r>
            <a:r>
              <a:rPr lang="en-US" dirty="0" smtClean="0"/>
              <a:t>work done</a:t>
            </a:r>
            <a:endParaRPr lang="en-US" dirty="0" smtClean="0"/>
          </a:p>
          <a:p>
            <a:pPr marL="171450" indent="-171450">
              <a:buFontTx/>
              <a:buChar char="-"/>
            </a:pPr>
            <a:r>
              <a:rPr lang="en-US" dirty="0" smtClean="0"/>
              <a:t>Similarly,</a:t>
            </a:r>
            <a:r>
              <a:rPr lang="en-US" baseline="0" dirty="0" smtClean="0"/>
              <a:t> </a:t>
            </a:r>
            <a:r>
              <a:rPr lang="en-US" dirty="0" smtClean="0"/>
              <a:t>APIs</a:t>
            </a:r>
            <a:r>
              <a:rPr lang="en-US" baseline="0" dirty="0" smtClean="0"/>
              <a:t> </a:t>
            </a:r>
            <a:r>
              <a:rPr lang="en-US" dirty="0" smtClean="0"/>
              <a:t>are the</a:t>
            </a:r>
            <a:r>
              <a:rPr lang="en-US" baseline="0" dirty="0" smtClean="0"/>
              <a:t> </a:t>
            </a:r>
            <a:r>
              <a:rPr lang="en-US" u="sng" baseline="0" dirty="0" smtClean="0"/>
              <a:t>abstractions</a:t>
            </a:r>
            <a:r>
              <a:rPr lang="en-US" baseline="0" dirty="0" smtClean="0"/>
              <a:t> that helps </a:t>
            </a:r>
            <a:r>
              <a:rPr lang="en-US" dirty="0" smtClean="0"/>
              <a:t>those application get </a:t>
            </a:r>
            <a:r>
              <a:rPr lang="en-US" u="sng" dirty="0" smtClean="0"/>
              <a:t>their</a:t>
            </a:r>
            <a:r>
              <a:rPr lang="en-US" dirty="0" smtClean="0"/>
              <a:t> </a:t>
            </a:r>
            <a:r>
              <a:rPr lang="en-US" dirty="0" smtClean="0"/>
              <a:t>work done (chain of command, onion ring</a:t>
            </a:r>
            <a:r>
              <a:rPr lang="en-US" baseline="0" dirty="0" smtClean="0"/>
              <a:t> architecture, there are layers to this</a:t>
            </a:r>
            <a:r>
              <a:rPr lang="en-US" dirty="0" smtClean="0"/>
              <a:t>)</a:t>
            </a:r>
            <a:br>
              <a:rPr lang="en-US" dirty="0" smtClean="0"/>
            </a:br>
            <a:endParaRPr lang="en-US" dirty="0" smtClean="0"/>
          </a:p>
          <a:p>
            <a:pPr marL="171450" indent="-171450">
              <a:buFontTx/>
              <a:buChar char="-"/>
            </a:pPr>
            <a:r>
              <a:rPr lang="en-US" dirty="0" smtClean="0"/>
              <a:t>Sometimes</a:t>
            </a:r>
            <a:r>
              <a:rPr lang="en-US" baseline="0" dirty="0" smtClean="0"/>
              <a:t> we need </a:t>
            </a:r>
            <a:r>
              <a:rPr lang="en-US" baseline="0" dirty="0" smtClean="0"/>
              <a:t>to uncover the API to reveal new approaches to problem solving which the applications cannot address.</a:t>
            </a:r>
          </a:p>
          <a:p>
            <a:pPr marL="171450" indent="-171450">
              <a:buFontTx/>
              <a:buChar cha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Injecting CF_TRACE</a:t>
            </a:r>
            <a:r>
              <a:rPr lang="en-US" baseline="0" dirty="0" smtClean="0"/>
              <a:t> allows me to see which Cloud Controller APIs are being called.</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The </a:t>
            </a:r>
            <a:r>
              <a:rPr lang="en-US" baseline="0" dirty="0" err="1" smtClean="0"/>
              <a:t>cf</a:t>
            </a:r>
            <a:r>
              <a:rPr lang="en-US" baseline="0" dirty="0" smtClean="0"/>
              <a:t> CLI is an example of command line tool which abstracts an API</a:t>
            </a:r>
            <a:r>
              <a:rPr lang="en-US" baseline="0" dirty="0" smtClean="0"/>
              <a:t>.</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The Apps Manager (if you’re familiar with it) uses the exact same API</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It turns out that the Ops Manager is another example of an abstraction over an </a:t>
            </a:r>
            <a:r>
              <a:rPr lang="en-US" baseline="0" dirty="0" smtClean="0"/>
              <a:t>API</a:t>
            </a:r>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17</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endParaRPr lang="en-US" dirty="0" smtClean="0"/>
          </a:p>
          <a:p>
            <a:r>
              <a:rPr lang="en-US" dirty="0" smtClean="0"/>
              <a:t>- THIS </a:t>
            </a:r>
            <a:r>
              <a:rPr lang="en-US" baseline="0" dirty="0" smtClean="0"/>
              <a:t>is not the path to operational efficiency</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18</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endParaRPr lang="en-US" dirty="0" smtClean="0"/>
          </a:p>
          <a:p>
            <a:pPr marL="171450" indent="-171450">
              <a:buFontTx/>
              <a:buChar char="-"/>
            </a:pPr>
            <a:r>
              <a:rPr lang="en-US" dirty="0" smtClean="0"/>
              <a:t>API</a:t>
            </a:r>
            <a:r>
              <a:rPr lang="en-US" baseline="0" dirty="0" smtClean="0"/>
              <a:t> Docs link will take you down a rabbit hole</a:t>
            </a:r>
            <a:endParaRPr lang="en-US" dirty="0" smtClean="0"/>
          </a:p>
          <a:p>
            <a:pPr marL="171450" indent="-171450">
              <a:buFontTx/>
              <a:buChar char="-"/>
            </a:pPr>
            <a:r>
              <a:rPr lang="en-US" dirty="0" smtClean="0"/>
              <a:t>This will</a:t>
            </a:r>
            <a:r>
              <a:rPr lang="en-US" baseline="0" dirty="0" smtClean="0"/>
              <a:t> take some time but it’s worth the investment</a:t>
            </a:r>
          </a:p>
          <a:p>
            <a:pPr marL="171450" indent="-171450">
              <a:buFontTx/>
              <a:buChar char="-"/>
            </a:pPr>
            <a:endParaRPr lang="en-US" baseline="0" dirty="0" smtClean="0"/>
          </a:p>
          <a:p>
            <a:pPr marL="171450" indent="-171450">
              <a:buFontTx/>
              <a:buChar char="-"/>
            </a:pPr>
            <a:r>
              <a:rPr lang="en-US" baseline="0" dirty="0" smtClean="0"/>
              <a:t>DON’T RUSH INTO THE NEXT SLIDE </a:t>
            </a:r>
            <a:r>
              <a:rPr lang="mr-IN" baseline="0" dirty="0" smtClean="0"/>
              <a:t>…</a:t>
            </a:r>
            <a:r>
              <a:rPr lang="en-US" baseline="0" dirty="0" smtClean="0"/>
              <a:t> (preamble)</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19</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
        <p:cNvGrpSpPr/>
        <p:nvPr/>
      </p:nvGrpSpPr>
      <p:grpSpPr>
        <a:xfrm>
          <a:off x="0" y="0"/>
          <a:ext cx="0" cy="0"/>
          <a:chOff x="0" y="0"/>
          <a:chExt cx="0" cy="0"/>
        </a:xfrm>
      </p:grpSpPr>
      <p:sp>
        <p:nvSpPr>
          <p:cNvPr id="23" name="Shape 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 name="Shape 24"/>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5" name="Shape 25"/>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a:p>
            <a:pPr marL="0" indent="0">
              <a:buFontTx/>
              <a:buNone/>
            </a:pPr>
            <a:r>
              <a:rPr lang="en-US" baseline="0" dirty="0" smtClean="0"/>
              <a:t>- Historically, APIs </a:t>
            </a:r>
            <a:r>
              <a:rPr lang="en-US" baseline="0" dirty="0" smtClean="0"/>
              <a:t>weren’t </a:t>
            </a:r>
            <a:r>
              <a:rPr lang="en-US" baseline="0" dirty="0" smtClean="0"/>
              <a:t>built around </a:t>
            </a:r>
            <a:r>
              <a:rPr lang="en-US" baseline="0" dirty="0" smtClean="0"/>
              <a:t>standard </a:t>
            </a:r>
            <a:r>
              <a:rPr lang="en-US" baseline="0" dirty="0" smtClean="0"/>
              <a:t>wire protocols.  We used statically linked libraries, often using exotic </a:t>
            </a:r>
            <a:r>
              <a:rPr lang="en-US" baseline="0" dirty="0" smtClean="0"/>
              <a:t>data-</a:t>
            </a:r>
            <a:r>
              <a:rPr lang="en-US" baseline="0" dirty="0" smtClean="0"/>
              <a:t>types which made them difficult to consume.</a:t>
            </a:r>
            <a:endParaRPr lang="en-US" baseline="0" dirty="0" smtClean="0"/>
          </a:p>
          <a:p>
            <a:pPr marL="171450" indent="-171450">
              <a:buFontTx/>
              <a:buChar char="-"/>
            </a:pPr>
            <a:endParaRPr lang="en-US" dirty="0" smtClean="0"/>
          </a:p>
          <a:p>
            <a:pPr marL="171450" indent="-171450">
              <a:buFontTx/>
              <a:buChar char="-"/>
            </a:pPr>
            <a:r>
              <a:rPr lang="en-US" dirty="0" smtClean="0"/>
              <a:t>Loosely coupled REST APIs built</a:t>
            </a:r>
            <a:r>
              <a:rPr lang="en-US" baseline="0" dirty="0" smtClean="0"/>
              <a:t> on HTTP help, but </a:t>
            </a:r>
            <a:r>
              <a:rPr lang="en-US" baseline="0" dirty="0" smtClean="0"/>
              <a:t>the </a:t>
            </a:r>
            <a:r>
              <a:rPr lang="en-US" b="1" baseline="0" dirty="0" smtClean="0"/>
              <a:t>details </a:t>
            </a:r>
            <a:r>
              <a:rPr lang="en-US" b="1" baseline="0" dirty="0" smtClean="0"/>
              <a:t>can get scary</a:t>
            </a:r>
            <a:r>
              <a:rPr lang="en-US" baseline="0" dirty="0" smtClean="0"/>
              <a:t>.  (e.g. headers, authentication, payloads</a:t>
            </a:r>
            <a:r>
              <a:rPr lang="en-US" baseline="0" dirty="0" smtClean="0"/>
              <a:t>, formatting).  In the post-XML world we’re wholly dependent on good documentation</a:t>
            </a:r>
          </a:p>
          <a:p>
            <a:pPr marL="0" indent="0">
              <a:buFontTx/>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p>
          <a:p>
            <a:pPr marL="0" indent="0">
              <a:buFontTx/>
              <a:buNone/>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So here we are,</a:t>
            </a:r>
            <a:r>
              <a:rPr lang="en-US" baseline="0" dirty="0" smtClean="0"/>
              <a:t> down the rabbit hole, </a:t>
            </a:r>
            <a:r>
              <a:rPr lang="en-US" dirty="0" smtClean="0"/>
              <a:t>looking at the</a:t>
            </a:r>
            <a:r>
              <a:rPr lang="en-US" baseline="0" dirty="0" smtClean="0"/>
              <a:t> POST method  at the </a:t>
            </a:r>
            <a:r>
              <a:rPr lang="en-US" b="1" baseline="0" dirty="0" smtClean="0"/>
              <a:t>/</a:t>
            </a:r>
            <a:r>
              <a:rPr lang="en-US" b="1" baseline="0" dirty="0" err="1" smtClean="0"/>
              <a:t>api</a:t>
            </a:r>
            <a:r>
              <a:rPr lang="en-US" b="1" baseline="0" dirty="0" smtClean="0"/>
              <a:t>/v0/installations</a:t>
            </a:r>
            <a:r>
              <a:rPr lang="en-US" baseline="0" dirty="0" smtClean="0"/>
              <a:t> </a:t>
            </a:r>
            <a:r>
              <a:rPr lang="en-US" b="0" baseline="0" dirty="0" smtClean="0">
                <a:solidFill>
                  <a:schemeClr val="tx1"/>
                </a:solidFill>
              </a:rPr>
              <a:t>endpoint which represents </a:t>
            </a:r>
            <a:r>
              <a:rPr lang="en-US" baseline="0" dirty="0" smtClean="0"/>
              <a:t>“</a:t>
            </a:r>
            <a:r>
              <a:rPr lang="en-US" b="1" baseline="0" dirty="0" smtClean="0">
                <a:solidFill>
                  <a:schemeClr val="tx1"/>
                </a:solidFill>
              </a:rPr>
              <a:t>Apply Changes”</a:t>
            </a:r>
            <a:r>
              <a:rPr lang="en-US" b="0" baseline="0" dirty="0" smtClean="0">
                <a:solidFill>
                  <a:schemeClr val="tx1"/>
                </a:solidFill>
              </a:rPr>
              <a:t> </a:t>
            </a:r>
            <a:endParaRPr lang="en-US" dirty="0" smtClean="0"/>
          </a:p>
          <a:p>
            <a:pPr marL="0" indent="0">
              <a:buFontTx/>
              <a:buNone/>
            </a:pPr>
            <a:endParaRPr lang="en-US" baseline="0" dirty="0" smtClean="0"/>
          </a:p>
          <a:p>
            <a:pPr marL="171450" indent="-171450">
              <a:buFontTx/>
              <a:buChar char="-"/>
            </a:pPr>
            <a:r>
              <a:rPr lang="en-US" baseline="0" dirty="0" smtClean="0"/>
              <a:t>If </a:t>
            </a:r>
            <a:r>
              <a:rPr lang="en-US" b="1" baseline="0" dirty="0" smtClean="0"/>
              <a:t>/</a:t>
            </a:r>
            <a:r>
              <a:rPr lang="en-US" b="1" baseline="0" dirty="0" err="1" smtClean="0"/>
              <a:t>api</a:t>
            </a:r>
            <a:r>
              <a:rPr lang="en-US" b="1" baseline="0" dirty="0" smtClean="0"/>
              <a:t>/v0/</a:t>
            </a:r>
            <a:r>
              <a:rPr lang="en-US" baseline="0" dirty="0" smtClean="0"/>
              <a:t> seems familiar, you’re not wrong </a:t>
            </a:r>
            <a:r>
              <a:rPr lang="mr-IN" baseline="0" dirty="0" smtClean="0"/>
              <a:t>…</a:t>
            </a:r>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20</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baseline="0" dirty="0" smtClean="0"/>
              <a:t>Now hold on, we’ve seen this somewhere before</a:t>
            </a:r>
            <a:r>
              <a:rPr lang="en-US" baseline="0" dirty="0" smtClean="0"/>
              <a:t>?</a:t>
            </a:r>
          </a:p>
          <a:p>
            <a:pPr marL="0" indent="0">
              <a:buFontTx/>
              <a:buNone/>
            </a:pPr>
            <a:endParaRPr lang="en-US" baseline="0" dirty="0" smtClean="0"/>
          </a:p>
          <a:p>
            <a:pPr marL="171450" indent="-171450">
              <a:buFontTx/>
              <a:buChar char="-"/>
            </a:pPr>
            <a:r>
              <a:rPr lang="en-US" baseline="0" dirty="0" smtClean="0"/>
              <a:t>Remember how you </a:t>
            </a:r>
            <a:r>
              <a:rPr lang="en-US" baseline="0" dirty="0" smtClean="0"/>
              <a:t>first extracted </a:t>
            </a:r>
            <a:r>
              <a:rPr lang="en-US" baseline="0" dirty="0" smtClean="0"/>
              <a:t>the </a:t>
            </a:r>
            <a:r>
              <a:rPr lang="en-US" b="1" baseline="0" dirty="0" smtClean="0"/>
              <a:t>CF CLI admin password</a:t>
            </a:r>
            <a:r>
              <a:rPr lang="en-US" baseline="0" dirty="0" smtClean="0"/>
              <a:t> from the </a:t>
            </a:r>
            <a:r>
              <a:rPr lang="en-US" baseline="0" dirty="0" smtClean="0"/>
              <a:t>Elastic Runtime (PAS) tile</a:t>
            </a:r>
            <a:r>
              <a:rPr lang="en-US" baseline="0" dirty="0" smtClean="0"/>
              <a:t>?</a:t>
            </a:r>
          </a:p>
          <a:p>
            <a:pPr marL="171450" indent="-171450">
              <a:buFontTx/>
              <a:buChar char="-"/>
            </a:pPr>
            <a:endParaRPr lang="en-US" baseline="0" dirty="0" smtClean="0"/>
          </a:p>
          <a:p>
            <a:pPr marL="171450" indent="-171450">
              <a:buFontTx/>
              <a:buChar char="-"/>
            </a:pPr>
            <a:r>
              <a:rPr lang="en-US" baseline="0" dirty="0" smtClean="0"/>
              <a:t>Occasionally Ops Manager says, </a:t>
            </a:r>
            <a:r>
              <a:rPr lang="en-US" baseline="0" dirty="0" smtClean="0"/>
              <a:t>“You’re cool, </a:t>
            </a:r>
            <a:r>
              <a:rPr lang="en-US" baseline="0" dirty="0" smtClean="0"/>
              <a:t>you know what you’re </a:t>
            </a:r>
            <a:r>
              <a:rPr lang="en-US" baseline="0" dirty="0" smtClean="0"/>
              <a:t>doing, so </a:t>
            </a:r>
            <a:r>
              <a:rPr lang="en-US" baseline="0" dirty="0" smtClean="0"/>
              <a:t>I’ll lift the lid for you”</a:t>
            </a:r>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21</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a:t>
            </a:r>
            <a:r>
              <a:rPr lang="en-US" dirty="0" smtClean="0"/>
              <a:t>The</a:t>
            </a:r>
            <a:r>
              <a:rPr lang="en-US" baseline="0" dirty="0" smtClean="0"/>
              <a:t> Ops Manager is </a:t>
            </a:r>
            <a:r>
              <a:rPr lang="en-US" dirty="0" smtClean="0"/>
              <a:t>not </a:t>
            </a:r>
            <a:r>
              <a:rPr lang="en-US" dirty="0" smtClean="0"/>
              <a:t>alone, </a:t>
            </a:r>
            <a:r>
              <a:rPr lang="en-US" dirty="0" err="1" smtClean="0"/>
              <a:t>PivNet’s</a:t>
            </a:r>
            <a:r>
              <a:rPr lang="en-US" dirty="0" smtClean="0"/>
              <a:t> got an API</a:t>
            </a:r>
            <a:r>
              <a:rPr lang="en-US" baseline="0" dirty="0" smtClean="0"/>
              <a:t> too </a:t>
            </a:r>
            <a:r>
              <a:rPr lang="mr-IN" baseline="0" dirty="0" smtClean="0"/>
              <a:t>…</a:t>
            </a:r>
            <a:r>
              <a:rPr lang="en-US" baseline="0" dirty="0" smtClean="0"/>
              <a:t> but more about that later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22</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dirty="0" smtClean="0"/>
              <a:t>DIRECTOR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p>
          <a:p>
            <a:endParaRPr lang="en-US" dirty="0" smtClean="0"/>
          </a:p>
          <a:p>
            <a:pPr marL="171450" indent="-171450">
              <a:buFontTx/>
              <a:buChar char="-"/>
            </a:pPr>
            <a:r>
              <a:rPr lang="en-US" dirty="0" smtClean="0"/>
              <a:t>Two views onto the same</a:t>
            </a:r>
            <a:r>
              <a:rPr lang="en-US" baseline="0" dirty="0" smtClean="0"/>
              <a:t> information</a:t>
            </a:r>
            <a:endParaRPr lang="en-US" dirty="0" smtClean="0"/>
          </a:p>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23</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1" dirty="0" smtClean="0"/>
              <a:t>PRODUCTS</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p>
          <a:p>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Network </a:t>
            </a:r>
            <a:r>
              <a:rPr lang="en-US" baseline="0" dirty="0" err="1" smtClean="0"/>
              <a:t>config</a:t>
            </a:r>
            <a:r>
              <a:rPr lang="en-US" baseline="0" dirty="0" smtClean="0"/>
              <a:t> (isolate </a:t>
            </a:r>
            <a:r>
              <a:rPr lang="en-US" baseline="0" dirty="0" smtClean="0"/>
              <a:t>certain workloads</a:t>
            </a:r>
            <a:r>
              <a:rPr lang="en-US" baseline="0" dirty="0" smtClean="0"/>
              <a: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Errands (one-off tasks like </a:t>
            </a:r>
            <a:r>
              <a:rPr lang="en-US" baseline="0" dirty="0" smtClean="0"/>
              <a:t>pushing Apps </a:t>
            </a:r>
            <a:r>
              <a:rPr lang="en-US" baseline="0" dirty="0" smtClean="0"/>
              <a:t>Manager and </a:t>
            </a:r>
            <a:r>
              <a:rPr lang="en-US" baseline="0" dirty="0" smtClean="0"/>
              <a:t>registering Service Broker)</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Resource </a:t>
            </a:r>
            <a:r>
              <a:rPr lang="en-US" baseline="0" dirty="0" err="1" smtClean="0"/>
              <a:t>Config</a:t>
            </a:r>
            <a:r>
              <a:rPr lang="en-US" baseline="0" dirty="0" smtClean="0"/>
              <a:t> (VM configuration)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Properties (product specific</a:t>
            </a:r>
            <a:r>
              <a:rPr lang="en-US" baseline="0" dirty="0" smtClean="0"/>
              <a:t>)</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So we can perform </a:t>
            </a:r>
            <a:r>
              <a:rPr lang="en-US" b="1" baseline="0" dirty="0" smtClean="0"/>
              <a:t>updates</a:t>
            </a:r>
            <a:r>
              <a:rPr lang="en-US" baseline="0" dirty="0" smtClean="0"/>
              <a:t> in the Ops Manager, but u</a:t>
            </a:r>
            <a:r>
              <a:rPr lang="en-US" dirty="0" smtClean="0"/>
              <a:t>ntil now we’ve only</a:t>
            </a:r>
            <a:r>
              <a:rPr lang="en-US" baseline="0" dirty="0" smtClean="0"/>
              <a:t> </a:t>
            </a:r>
            <a:r>
              <a:rPr lang="en-US" dirty="0" smtClean="0"/>
              <a:t>seen the API doing authorized</a:t>
            </a:r>
            <a:r>
              <a:rPr lang="en-US" baseline="0" dirty="0" smtClean="0"/>
              <a:t> </a:t>
            </a:r>
            <a:r>
              <a:rPr lang="en-US" b="1" dirty="0" smtClean="0"/>
              <a:t>GETs</a:t>
            </a:r>
            <a:r>
              <a:rPr lang="en-US" dirty="0" smtClean="0"/>
              <a:t> in a browser.</a:t>
            </a:r>
            <a:r>
              <a:rPr lang="en-US" baseline="0" dirty="0" smtClean="0"/>
              <a:t>  W</a:t>
            </a:r>
            <a:r>
              <a:rPr lang="en-US" dirty="0" smtClean="0"/>
              <a:t>hat about</a:t>
            </a:r>
            <a:r>
              <a:rPr lang="en-US" baseline="0" dirty="0" smtClean="0"/>
              <a:t> </a:t>
            </a:r>
            <a:r>
              <a:rPr lang="en-US" b="1" baseline="0" dirty="0" smtClean="0"/>
              <a:t>updates</a:t>
            </a:r>
            <a:r>
              <a:rPr lang="en-US" baseline="0" dirty="0" smtClean="0"/>
              <a:t> via the API </a:t>
            </a:r>
            <a:r>
              <a:rPr lang="mr-IN" baseline="0" dirty="0" smtClean="0"/>
              <a:t>…</a:t>
            </a:r>
            <a:r>
              <a:rPr lang="en-US" baseline="0" dirty="0" smtClean="0"/>
              <a:t> ?</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24</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Returning </a:t>
            </a:r>
            <a:r>
              <a:rPr lang="en-US" dirty="0" smtClean="0"/>
              <a:t>to the DIRECTOR to show one half of a</a:t>
            </a:r>
            <a:r>
              <a:rPr lang="en-US" baseline="0" dirty="0" smtClean="0"/>
              <a:t> set of </a:t>
            </a:r>
            <a:r>
              <a:rPr lang="en-US" dirty="0" smtClean="0"/>
              <a:t>CRUD operations -&gt; a GET and PUT combination for a </a:t>
            </a:r>
            <a:r>
              <a:rPr lang="en-US" dirty="0" smtClean="0"/>
              <a:t>checkbox</a:t>
            </a:r>
          </a:p>
          <a:p>
            <a:pPr marL="171450" indent="-171450">
              <a:buFontTx/>
              <a:buChar cha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pPr marL="171450" indent="-171450">
              <a:buFontTx/>
              <a:buChar char="-"/>
            </a:pPr>
            <a:endParaRPr lang="en-US" dirty="0" smtClean="0"/>
          </a:p>
          <a:p>
            <a:pPr marL="171450" indent="-171450">
              <a:buFontTx/>
              <a:buChar char="-"/>
            </a:pPr>
            <a:r>
              <a:rPr lang="en-US" dirty="0" smtClean="0"/>
              <a:t>We don’t need to send ALL the </a:t>
            </a:r>
            <a:r>
              <a:rPr lang="en-US" b="1" dirty="0" err="1" smtClean="0"/>
              <a:t>director_configuration</a:t>
            </a:r>
            <a:r>
              <a:rPr lang="en-US" dirty="0" smtClean="0"/>
              <a:t>,</a:t>
            </a:r>
            <a:r>
              <a:rPr lang="en-US" baseline="0" dirty="0" smtClean="0"/>
              <a:t> we just need the elements which contain modifications</a:t>
            </a:r>
            <a:endParaRPr lang="en-US" dirty="0" smtClean="0"/>
          </a:p>
          <a:p>
            <a:pPr marL="171450" indent="-171450">
              <a:buFontTx/>
              <a:buChar char="-"/>
            </a:pPr>
            <a:endParaRPr lang="en-US" dirty="0" smtClean="0"/>
          </a:p>
          <a:p>
            <a:pPr marL="171450" indent="-171450">
              <a:buFontTx/>
              <a:buChar char="-"/>
            </a:pPr>
            <a:r>
              <a:rPr lang="en-US" dirty="0" smtClean="0"/>
              <a:t>BEFORE WE MOVE ON, note how much work is required to authenticate</a:t>
            </a:r>
            <a:r>
              <a:rPr lang="en-US" baseline="0" dirty="0" smtClean="0"/>
              <a:t> (logon to </a:t>
            </a:r>
            <a:r>
              <a:rPr lang="en-US" b="1" baseline="0" dirty="0" smtClean="0"/>
              <a:t>UAA</a:t>
            </a:r>
            <a:r>
              <a:rPr lang="en-US" baseline="0" dirty="0" smtClean="0"/>
              <a:t> to fetch the access token)</a:t>
            </a:r>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25</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It’s a similar story when interacting with </a:t>
            </a:r>
            <a:r>
              <a:rPr lang="en-US" dirty="0" err="1" smtClean="0"/>
              <a:t>PivNet</a:t>
            </a:r>
            <a:r>
              <a:rPr lang="en-US" dirty="0" smtClean="0"/>
              <a:t>.</a:t>
            </a:r>
          </a:p>
          <a:p>
            <a:pPr marL="171450" indent="-171450">
              <a:buFontTx/>
              <a:buChar char="-"/>
            </a:pPr>
            <a:endParaRPr lang="en-US" dirty="0" smtClean="0"/>
          </a:p>
          <a:p>
            <a:pPr marL="171450" indent="-171450">
              <a:buFontTx/>
              <a:buChar char="-"/>
            </a:pPr>
            <a:r>
              <a:rPr lang="en-US" dirty="0" smtClean="0"/>
              <a:t>In this example, we</a:t>
            </a:r>
            <a:r>
              <a:rPr lang="en-US" baseline="0" dirty="0" smtClean="0"/>
              <a:t> replicate typical GUI workflow using the API</a:t>
            </a:r>
            <a:endParaRPr lang="en-US" baseline="0" dirty="0" smtClean="0"/>
          </a:p>
          <a:p>
            <a:pPr marL="171450" indent="-171450">
              <a:buFontTx/>
              <a:buChar char="-"/>
            </a:pPr>
            <a:r>
              <a:rPr lang="en-US" baseline="0" dirty="0" smtClean="0"/>
              <a:t>1. SEARCH</a:t>
            </a:r>
          </a:p>
          <a:p>
            <a:pPr marL="171450" indent="-171450">
              <a:buFontTx/>
              <a:buChar char="-"/>
            </a:pPr>
            <a:r>
              <a:rPr lang="en-US" baseline="0" dirty="0" smtClean="0"/>
              <a:t>2. PICK LATEST</a:t>
            </a:r>
          </a:p>
          <a:p>
            <a:pPr marL="171450" indent="-171450">
              <a:buFontTx/>
              <a:buChar char="-"/>
            </a:pPr>
            <a:r>
              <a:rPr lang="en-US" baseline="0" dirty="0" smtClean="0"/>
              <a:t>3. EULA</a:t>
            </a:r>
          </a:p>
          <a:p>
            <a:pPr marL="171450" indent="-171450">
              <a:buFontTx/>
              <a:buChar char="-"/>
            </a:pPr>
            <a:r>
              <a:rPr lang="en-US" baseline="0" dirty="0" smtClean="0"/>
              <a:t>4. </a:t>
            </a:r>
            <a:r>
              <a:rPr lang="en-US" baseline="0" dirty="0" smtClean="0"/>
              <a:t>DOWNLOAD</a:t>
            </a:r>
          </a:p>
          <a:p>
            <a:pPr marL="171450" indent="-171450">
              <a:buFontTx/>
              <a:buChar cha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p>
          <a:p>
            <a:pPr marL="0" indent="0">
              <a:buFontTx/>
              <a:buNone/>
            </a:pP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26</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a:p>
            <a:pPr marL="171450" indent="-171450">
              <a:buFontTx/>
              <a:buChar char="-"/>
            </a:pPr>
            <a:r>
              <a:rPr lang="en-US" baseline="0" dirty="0" smtClean="0"/>
              <a:t>That was rather painful, we’d rather use an abstraction</a:t>
            </a:r>
            <a:br>
              <a:rPr lang="en-US" baseline="0" dirty="0" smtClean="0"/>
            </a:br>
            <a:endParaRPr lang="en-US" baseline="0" dirty="0" smtClean="0"/>
          </a:p>
          <a:p>
            <a:pPr marL="171450" indent="-171450">
              <a:buFontTx/>
              <a:buChar char="-"/>
            </a:pPr>
            <a:r>
              <a:rPr lang="en-US" baseline="0" dirty="0" smtClean="0"/>
              <a:t>Shown </a:t>
            </a:r>
            <a:r>
              <a:rPr lang="en-US" baseline="0" dirty="0" smtClean="0"/>
              <a:t>here, from top to bottom, is a typical </a:t>
            </a:r>
            <a:r>
              <a:rPr lang="en-US" baseline="0" dirty="0" smtClean="0"/>
              <a:t>workflow, downloading from </a:t>
            </a:r>
            <a:r>
              <a:rPr lang="en-US" baseline="0" dirty="0" err="1" smtClean="0"/>
              <a:t>PivNet</a:t>
            </a:r>
            <a:r>
              <a:rPr lang="en-US" baseline="0" dirty="0" smtClean="0"/>
              <a:t>, uploading to Ops Manager, before being configured and finally deployed (equiv. </a:t>
            </a:r>
            <a:r>
              <a:rPr lang="en-US" b="1" baseline="0" dirty="0" smtClean="0"/>
              <a:t>Apply Changes</a:t>
            </a:r>
            <a:r>
              <a:rPr lang="en-US" baseline="0" dirty="0" smtClean="0"/>
              <a:t>)</a:t>
            </a:r>
          </a:p>
          <a:p>
            <a:pPr marL="171450" indent="-171450">
              <a:buFontTx/>
              <a:buChar cha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p>
          <a:p>
            <a:pPr marL="0" indent="0">
              <a:buFontTx/>
              <a:buNone/>
            </a:pPr>
            <a:endParaRPr lang="en-US" baseline="0" dirty="0" smtClean="0"/>
          </a:p>
          <a:p>
            <a:pPr marL="171450" indent="-171450">
              <a:buFontTx/>
              <a:buChar char="-"/>
            </a:pPr>
            <a:r>
              <a:rPr lang="en-US" dirty="0" smtClean="0"/>
              <a:t>The</a:t>
            </a:r>
            <a:r>
              <a:rPr lang="en-US" baseline="0" dirty="0" smtClean="0"/>
              <a:t> APIs work fine</a:t>
            </a:r>
          </a:p>
          <a:p>
            <a:pPr marL="171450" indent="-171450">
              <a:buFontTx/>
              <a:buChar char="-"/>
            </a:pPr>
            <a:r>
              <a:rPr lang="en-US" baseline="0" dirty="0" smtClean="0"/>
              <a:t>But the CLIs are just easier to work with</a:t>
            </a:r>
          </a:p>
        </p:txBody>
      </p:sp>
      <p:sp>
        <p:nvSpPr>
          <p:cNvPr id="4" name="Slide Number Placeholder 3"/>
          <p:cNvSpPr>
            <a:spLocks noGrp="1"/>
          </p:cNvSpPr>
          <p:nvPr>
            <p:ph type="sldNum" sz="quarter" idx="10"/>
          </p:nvPr>
        </p:nvSpPr>
        <p:spPr/>
        <p:txBody>
          <a:bodyPr/>
          <a:lstStyle/>
          <a:p>
            <a:fld id="{1B45A8F7-E3D6-404F-B01F-8DA73D7C6480}" type="slidenum">
              <a:rPr lang="en-US" smtClean="0"/>
              <a:t>27</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I’ve done the hard work for you</a:t>
            </a:r>
            <a:r>
              <a:rPr lang="en-US" baseline="0" dirty="0" smtClean="0"/>
              <a:t> </a:t>
            </a:r>
            <a:r>
              <a:rPr lang="mr-IN" baseline="0" dirty="0" smtClean="0"/>
              <a:t>…</a:t>
            </a:r>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28</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If</a:t>
            </a:r>
            <a:r>
              <a:rPr lang="en-US" baseline="0" dirty="0" smtClean="0"/>
              <a:t> we’re using APIs or, indeed, CLIs directly, we’d need to provide lots of contextual info on every call we make.</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My scripts abstract this away into </a:t>
            </a:r>
            <a:r>
              <a:rPr lang="en-US" dirty="0" smtClean="0"/>
              <a:t>variables which capture </a:t>
            </a:r>
            <a:r>
              <a:rPr lang="en-US" dirty="0" smtClean="0"/>
              <a:t>the specifics of a single target </a:t>
            </a:r>
            <a:r>
              <a:rPr lang="en-US" dirty="0" smtClean="0"/>
              <a:t>environment</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29</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Hello Boston and thank you all so much for indulging me today.</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It’s my first time in the city for 22 years and it’s great to be back.</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Let’s get started</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Demonstrate </a:t>
            </a:r>
            <a:r>
              <a:rPr lang="en-US" baseline="0" dirty="0" smtClean="0"/>
              <a:t>https://YOUR_OPSMAN/</a:t>
            </a:r>
            <a:r>
              <a:rPr lang="en-US" baseline="0" dirty="0" err="1" smtClean="0"/>
              <a:t>api</a:t>
            </a:r>
            <a:r>
              <a:rPr lang="en-US" baseline="0" dirty="0" smtClean="0"/>
              <a:t>/v0/installations GET request via the Ops Manager front end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Demonstrate https://YOUR_OPSMAN/</a:t>
            </a:r>
            <a:r>
              <a:rPr lang="en-US" baseline="0" dirty="0" err="1" smtClean="0"/>
              <a:t>api</a:t>
            </a:r>
            <a:r>
              <a:rPr lang="en-US" baseline="0" dirty="0" smtClean="0"/>
              <a:t>/v0/staged/director/properties GET request via the Ops Manager front end</a:t>
            </a:r>
          </a:p>
          <a:p>
            <a:endParaRPr lang="en-US" baseline="0"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3</a:t>
            </a:fld>
            <a:endParaRPr lang="en-US"/>
          </a:p>
        </p:txBody>
      </p:sp>
    </p:spTree>
    <p:extLst>
      <p:ext uri="{BB962C8B-B14F-4D97-AF65-F5344CB8AC3E}">
        <p14:creationId xmlns:p14="http://schemas.microsoft.com/office/powerpoint/2010/main" val="8354604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From empty</a:t>
            </a:r>
            <a:r>
              <a:rPr lang="en-US" baseline="0" dirty="0" smtClean="0"/>
              <a:t> Ops Manager to fully operational </a:t>
            </a:r>
            <a:r>
              <a:rPr lang="en-US" baseline="0" dirty="0" smtClean="0"/>
              <a:t>elastic runtime (PAS) </a:t>
            </a:r>
            <a:r>
              <a:rPr lang="en-US" baseline="0" dirty="0" smtClean="0"/>
              <a:t>in </a:t>
            </a:r>
            <a:r>
              <a:rPr lang="en-US" baseline="0" dirty="0" smtClean="0"/>
              <a:t>eight lines </a:t>
            </a:r>
            <a:r>
              <a:rPr lang="en-US" baseline="0" dirty="0" smtClean="0"/>
              <a:t>of BASH </a:t>
            </a:r>
            <a:r>
              <a:rPr lang="en-US" baseline="0" dirty="0" smtClean="0"/>
              <a:t>script</a:t>
            </a:r>
            <a:br>
              <a:rPr lang="en-US" baseline="0" dirty="0" smtClean="0"/>
            </a:br>
            <a:endParaRPr lang="en-US" baseline="0" dirty="0" smtClean="0"/>
          </a:p>
          <a:p>
            <a:pPr marL="171450" indent="-171450">
              <a:buFontTx/>
              <a:buChar char="-"/>
            </a:pPr>
            <a:r>
              <a:rPr lang="en-US" baseline="0" dirty="0" smtClean="0"/>
              <a:t>Remember our goal to keep these steps discrete.  This gives us:</a:t>
            </a:r>
            <a:br>
              <a:rPr lang="en-US" baseline="0" dirty="0" smtClean="0"/>
            </a:br>
            <a:r>
              <a:rPr lang="en-US" baseline="0" dirty="0" smtClean="0"/>
              <a:t>a</a:t>
            </a:r>
            <a:r>
              <a:rPr lang="en-US" baseline="0" dirty="0" smtClean="0"/>
              <a:t>) the flexibility to tailor for your own requirements</a:t>
            </a:r>
            <a:br>
              <a:rPr lang="en-US" baseline="0" dirty="0" smtClean="0"/>
            </a:br>
            <a:r>
              <a:rPr lang="en-US" baseline="0" dirty="0" smtClean="0"/>
              <a:t>b) the ability to learn by seeing stepwise causality (each step represents a visual state-change in the Ops </a:t>
            </a:r>
            <a:r>
              <a:rPr lang="en-US" baseline="0" dirty="0" smtClean="0"/>
              <a:t>Manager </a:t>
            </a:r>
            <a:r>
              <a:rPr lang="mr-IN" baseline="0" dirty="0" smtClean="0"/>
              <a:t>–</a:t>
            </a:r>
            <a:r>
              <a:rPr lang="en-US" baseline="0" dirty="0" smtClean="0"/>
              <a:t> students don’t think it’s black magic)</a:t>
            </a:r>
          </a:p>
          <a:p>
            <a:pPr marL="171450" indent="-171450">
              <a:buFontTx/>
              <a:buChar char="-"/>
            </a:pPr>
            <a:endParaRPr lang="en-US" baseline="0" dirty="0" smtClean="0"/>
          </a:p>
          <a:p>
            <a:pPr marL="0" indent="0">
              <a:buFontTx/>
              <a:buNone/>
            </a:pPr>
            <a:r>
              <a:rPr lang="en-US" baseline="0" dirty="0" smtClean="0"/>
              <a:t>We see this as an important instructional aid </a:t>
            </a:r>
            <a:r>
              <a:rPr lang="mr-IN" baseline="0" dirty="0" smtClean="0"/>
              <a:t>…</a:t>
            </a:r>
            <a:r>
              <a:rPr lang="en-US" baseline="0" dirty="0" smtClean="0"/>
              <a:t> and it keep us instructors sane too!</a:t>
            </a:r>
          </a:p>
          <a:p>
            <a:pPr marL="0" indent="0">
              <a:buFontTx/>
              <a:buNone/>
            </a:pPr>
            <a:endParaRPr lang="en-US" baseline="0" dirty="0" smtClean="0"/>
          </a:p>
          <a:p>
            <a:pPr marL="0" indent="0">
              <a:buFontTx/>
              <a:buNone/>
            </a:pPr>
            <a:r>
              <a:rPr lang="en-US" baseline="0" dirty="0" smtClean="0"/>
              <a:t>[point out the </a:t>
            </a:r>
            <a:r>
              <a:rPr lang="en-US" b="1" baseline="0" dirty="0" smtClean="0"/>
              <a:t>yellow</a:t>
            </a:r>
            <a:r>
              <a:rPr lang="en-US" baseline="0" dirty="0" smtClean="0"/>
              <a:t> variables]</a:t>
            </a:r>
            <a:endParaRPr lang="en-US" baseline="0"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30</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PRODUCT_SLUG</a:t>
            </a:r>
          </a:p>
          <a:p>
            <a:r>
              <a:rPr lang="en-US" dirty="0" smtClean="0"/>
              <a:t>PRODUCT_VERSION</a:t>
            </a:r>
            <a:br>
              <a:rPr lang="en-US" dirty="0" smtClean="0"/>
            </a:br>
            <a:r>
              <a:rPr lang="en-US" dirty="0" smtClean="0"/>
              <a:t>PRODUCT_FILE_ID</a:t>
            </a:r>
          </a:p>
        </p:txBody>
      </p:sp>
      <p:sp>
        <p:nvSpPr>
          <p:cNvPr id="4" name="Slide Number Placeholder 3"/>
          <p:cNvSpPr>
            <a:spLocks noGrp="1"/>
          </p:cNvSpPr>
          <p:nvPr>
            <p:ph type="sldNum" sz="quarter" idx="10"/>
          </p:nvPr>
        </p:nvSpPr>
        <p:spPr/>
        <p:txBody>
          <a:bodyPr/>
          <a:lstStyle/>
          <a:p>
            <a:fld id="{1B45A8F7-E3D6-404F-B01F-8DA73D7C6480}" type="slidenum">
              <a:rPr lang="en-US" smtClean="0"/>
              <a:t>31</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err="1" smtClean="0"/>
              <a:t>pcf.amcginlay</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err="1" smtClean="0"/>
              <a:t>pcf.springone</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err="1" smtClean="0"/>
              <a:t>pcf.springtwo</a:t>
            </a:r>
            <a:endParaRPr lang="en-US" dirty="0" smtClean="0"/>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32</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Fork the repo!</a:t>
            </a:r>
          </a:p>
        </p:txBody>
      </p:sp>
      <p:sp>
        <p:nvSpPr>
          <p:cNvPr id="4" name="Slide Number Placeholder 3"/>
          <p:cNvSpPr>
            <a:spLocks noGrp="1"/>
          </p:cNvSpPr>
          <p:nvPr>
            <p:ph type="sldNum" sz="quarter" idx="10"/>
          </p:nvPr>
        </p:nvSpPr>
        <p:spPr/>
        <p:txBody>
          <a:bodyPr/>
          <a:lstStyle/>
          <a:p>
            <a:fld id="{1B45A8F7-E3D6-404F-B01F-8DA73D7C6480}" type="slidenum">
              <a:rPr lang="en-US" smtClean="0"/>
              <a:t>33</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Shape 89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35</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If you want to zone out and catch this on repeat, at least take a look here</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4</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PCF Admin -&gt; PCF </a:t>
            </a:r>
            <a:r>
              <a:rPr lang="en-US" dirty="0" smtClean="0"/>
              <a:t>Operator</a:t>
            </a:r>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5</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6</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I hope some of these bullet points resonate with you</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I </a:t>
            </a:r>
            <a:r>
              <a:rPr lang="en-US" dirty="0" smtClean="0"/>
              <a:t>really wanted to bridge</a:t>
            </a:r>
            <a:r>
              <a:rPr lang="en-US" baseline="0" dirty="0" smtClean="0"/>
              <a:t> the gap between staying manual and dipping your toes into platform automation </a:t>
            </a:r>
            <a:r>
              <a:rPr lang="mr-IN" baseline="0" dirty="0" smtClean="0"/>
              <a:t>–</a:t>
            </a:r>
            <a:r>
              <a:rPr lang="en-US" baseline="0" dirty="0" smtClean="0"/>
              <a:t> let’s lower the bar.</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The 12-factor guidelines </a:t>
            </a:r>
            <a:r>
              <a:rPr lang="en-US" baseline="0" dirty="0" smtClean="0"/>
              <a:t>are divided between </a:t>
            </a:r>
            <a:r>
              <a:rPr lang="en-US" baseline="0" dirty="0" smtClean="0"/>
              <a:t>(a) Software </a:t>
            </a:r>
            <a:r>
              <a:rPr lang="en-US" baseline="0" dirty="0" smtClean="0"/>
              <a:t>Developers and </a:t>
            </a:r>
            <a:r>
              <a:rPr lang="en-US" baseline="0" dirty="0" smtClean="0"/>
              <a:t>(b) the Self-Service </a:t>
            </a:r>
            <a:r>
              <a:rPr lang="en-US" baseline="0" dirty="0" smtClean="0"/>
              <a:t>Platforms </a:t>
            </a:r>
            <a:r>
              <a:rPr lang="en-US" baseline="0" dirty="0" smtClean="0"/>
              <a:t>they use (after all, no</a:t>
            </a:r>
            <a:r>
              <a:rPr lang="en-US" baseline="0" dirty="0" smtClean="0"/>
              <a:t>-one ever developed a </a:t>
            </a:r>
            <a:r>
              <a:rPr lang="en-US" baseline="0" dirty="0" smtClean="0"/>
              <a:t>6-</a:t>
            </a:r>
            <a:r>
              <a:rPr lang="en-US" baseline="0" dirty="0" smtClean="0"/>
              <a:t>factor “Cloud Native” </a:t>
            </a:r>
            <a:r>
              <a:rPr lang="en-US" baseline="0" dirty="0" smtClean="0"/>
              <a:t>app)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As </a:t>
            </a:r>
            <a:r>
              <a:rPr lang="en-US" baseline="0" dirty="0" smtClean="0"/>
              <a:t>an </a:t>
            </a:r>
            <a:r>
              <a:rPr lang="en-US" baseline="0" dirty="0" smtClean="0"/>
              <a:t>instructor, </a:t>
            </a:r>
            <a:r>
              <a:rPr lang="en-US" baseline="0" dirty="0" smtClean="0"/>
              <a:t>existing solutions are a little too </a:t>
            </a:r>
            <a:r>
              <a:rPr lang="en-US" baseline="0" dirty="0" smtClean="0"/>
              <a:t>“opaque” to be used as educational tools.</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Perhaps </a:t>
            </a:r>
            <a:r>
              <a:rPr lang="en-US" baseline="0" dirty="0" smtClean="0"/>
              <a:t>my version of vanilla doesn’t taste like yours.</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Perhaps </a:t>
            </a:r>
            <a:r>
              <a:rPr lang="en-US" baseline="0" dirty="0" smtClean="0"/>
              <a:t>I don’t have the time to learn new development languages.</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a:t>
            </a:r>
            <a:r>
              <a:rPr lang="en-US" baseline="0" dirty="0" smtClean="0"/>
              <a:t>One size fits no-one” </a:t>
            </a:r>
            <a:r>
              <a:rPr lang="mr-IN" baseline="0" dirty="0" smtClean="0"/>
              <a:t>–</a:t>
            </a:r>
            <a:r>
              <a:rPr lang="en-US" baseline="0" dirty="0" smtClean="0"/>
              <a:t> maybe I’m part of the problem?!?!?!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7</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1. Operators - When we do this manually, the </a:t>
            </a:r>
            <a:r>
              <a:rPr lang="en-US" b="1" baseline="0" dirty="0" smtClean="0"/>
              <a:t>student</a:t>
            </a:r>
            <a:r>
              <a:rPr lang="en-US" baseline="0" dirty="0" smtClean="0"/>
              <a:t> finds it </a:t>
            </a:r>
            <a:r>
              <a:rPr lang="en-US" b="1" baseline="0" dirty="0" smtClean="0"/>
              <a:t>error prone</a:t>
            </a:r>
            <a:r>
              <a:rPr lang="en-US" b="0" baseline="0" dirty="0" smtClean="0"/>
              <a:t>.</a:t>
            </a:r>
            <a:endParaRPr lang="en-US" b="1"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2. Developers - When we do this manually, the </a:t>
            </a:r>
            <a:r>
              <a:rPr lang="en-US" b="1" baseline="0" dirty="0" smtClean="0"/>
              <a:t>instructor</a:t>
            </a:r>
            <a:r>
              <a:rPr lang="en-US" baseline="0" dirty="0" smtClean="0"/>
              <a:t> finds it </a:t>
            </a:r>
            <a:r>
              <a:rPr lang="en-US" b="1" baseline="0" dirty="0" smtClean="0"/>
              <a:t>boring</a:t>
            </a:r>
            <a:r>
              <a:rPr lang="en-US" b="0"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0" baseline="0" dirty="0" smtClean="0"/>
              <a:t>Automation can help, but if we make this a binary choice (everything manual vs. everything automated) , it’s not a good educational tool.  Students want to observe cause and effect at the right level of </a:t>
            </a:r>
            <a:r>
              <a:rPr lang="en-US" b="0" baseline="0" dirty="0" err="1" smtClean="0"/>
              <a:t>granualarity</a:t>
            </a:r>
            <a:endParaRPr lang="en-US" b="0"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0" baseline="0" dirty="0" smtClean="0"/>
          </a:p>
          <a:p>
            <a:pPr marL="171450" indent="-171450">
              <a:buFontTx/>
              <a:buChar char="-"/>
            </a:pPr>
            <a:r>
              <a:rPr lang="en-US" baseline="0" dirty="0" smtClean="0"/>
              <a:t>I wanted to make use of automation to help both instructor and students</a:t>
            </a:r>
          </a:p>
          <a:p>
            <a:pPr marL="171450" indent="-171450">
              <a:buFontTx/>
              <a:buChar char="-"/>
            </a:pPr>
            <a:r>
              <a:rPr lang="en-US" baseline="0" dirty="0" smtClean="0"/>
              <a:t>This work is helping inform some of our future direction </a:t>
            </a:r>
            <a:r>
              <a:rPr lang="en-US" baseline="0" dirty="0" err="1" smtClean="0"/>
              <a:t>w.r.t</a:t>
            </a:r>
            <a:r>
              <a:rPr lang="en-US" baseline="0" dirty="0" smtClean="0"/>
              <a:t>. initial customer engagements.</a:t>
            </a:r>
          </a:p>
          <a:p>
            <a:pPr marL="171450" indent="-171450">
              <a:buFontTx/>
              <a:buChar char="-"/>
            </a:pPr>
            <a:endParaRPr lang="en-US" b="1" baseline="0" dirty="0" smtClean="0"/>
          </a:p>
          <a:p>
            <a:pPr marL="171450" indent="-171450">
              <a:buFontTx/>
              <a:buChar char="-"/>
            </a:pPr>
            <a:r>
              <a:rPr lang="en-US" b="0" baseline="0" dirty="0" smtClean="0"/>
              <a:t>I’m hoping there may be something in here for you you too.</a:t>
            </a:r>
          </a:p>
        </p:txBody>
      </p:sp>
      <p:sp>
        <p:nvSpPr>
          <p:cNvPr id="4" name="Slide Number Placeholder 3"/>
          <p:cNvSpPr>
            <a:spLocks noGrp="1"/>
          </p:cNvSpPr>
          <p:nvPr>
            <p:ph type="sldNum" sz="quarter" idx="10"/>
          </p:nvPr>
        </p:nvSpPr>
        <p:spPr/>
        <p:txBody>
          <a:bodyPr/>
          <a:lstStyle/>
          <a:p>
            <a:fld id="{1B45A8F7-E3D6-404F-B01F-8DA73D7C6480}" type="slidenum">
              <a:rPr lang="en-US" smtClean="0"/>
              <a:t>8</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9</a:t>
            </a:fld>
            <a:endParaRPr lang="en-US"/>
          </a:p>
        </p:txBody>
      </p:sp>
    </p:spTree>
    <p:extLst>
      <p:ext uri="{BB962C8B-B14F-4D97-AF65-F5344CB8AC3E}">
        <p14:creationId xmlns:p14="http://schemas.microsoft.com/office/powerpoint/2010/main" val="3009239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62000" y="636588"/>
            <a:ext cx="10668000" cy="688629"/>
          </a:xfrm>
          <a:prstGeom prst="rect">
            <a:avLst/>
          </a:prstGeom>
        </p:spPr>
        <p:txBody>
          <a:bodyPr/>
          <a:lstStyle>
            <a:lvl1pPr marL="0" indent="0">
              <a:buNone/>
              <a:defRPr sz="4000" b="1">
                <a:solidFill>
                  <a:srgbClr val="3A3B3B"/>
                </a:solidFill>
                <a:latin typeface="Avenir Next" charset="0"/>
                <a:ea typeface="Avenir Next" charset="0"/>
                <a:cs typeface="Avenir Next" charset="0"/>
              </a:defRPr>
            </a:lvl1pPr>
          </a:lstStyle>
          <a:p>
            <a:pPr lvl="0"/>
            <a:r>
              <a:rPr lang="en-US" dirty="0"/>
              <a:t>SLIDE TITLE</a:t>
            </a:r>
          </a:p>
        </p:txBody>
      </p:sp>
      <p:sp>
        <p:nvSpPr>
          <p:cNvPr id="11" name="Text Placeholder 10"/>
          <p:cNvSpPr>
            <a:spLocks noGrp="1"/>
          </p:cNvSpPr>
          <p:nvPr>
            <p:ph type="body" sz="quarter" idx="11"/>
          </p:nvPr>
        </p:nvSpPr>
        <p:spPr>
          <a:xfrm>
            <a:off x="762000" y="1603099"/>
            <a:ext cx="10668000" cy="4426640"/>
          </a:xfrm>
          <a:prstGeom prst="rect">
            <a:avLst/>
          </a:prstGeom>
        </p:spPr>
        <p:txBody>
          <a:bodyPr/>
          <a:lstStyle>
            <a:lvl1pPr>
              <a:defRPr>
                <a:solidFill>
                  <a:srgbClr val="3A3B3B"/>
                </a:solidFill>
                <a:latin typeface="Avenir Next" charset="0"/>
                <a:ea typeface="Avenir Next" charset="0"/>
                <a:cs typeface="Avenir Next" charset="0"/>
              </a:defRPr>
            </a:lvl1pPr>
            <a:lvl2pPr>
              <a:defRPr>
                <a:solidFill>
                  <a:srgbClr val="3A3B3B"/>
                </a:solidFill>
                <a:latin typeface="Avenir Next" charset="0"/>
                <a:ea typeface="Avenir Next" charset="0"/>
                <a:cs typeface="Avenir Next" charset="0"/>
              </a:defRPr>
            </a:lvl2pPr>
            <a:lvl3pPr>
              <a:defRPr>
                <a:solidFill>
                  <a:srgbClr val="3A3B3B"/>
                </a:solidFill>
                <a:latin typeface="Avenir Next" charset="0"/>
                <a:ea typeface="Avenir Next" charset="0"/>
                <a:cs typeface="Avenir Next" charset="0"/>
              </a:defRPr>
            </a:lvl3pPr>
            <a:lvl4pPr>
              <a:defRPr>
                <a:solidFill>
                  <a:srgbClr val="3A3B3B"/>
                </a:solidFill>
                <a:latin typeface="Avenir Next" charset="0"/>
                <a:ea typeface="Avenir Next" charset="0"/>
                <a:cs typeface="Avenir Next" charset="0"/>
              </a:defRPr>
            </a:lvl4pPr>
            <a:lvl5pPr>
              <a:defRPr>
                <a:solidFill>
                  <a:srgbClr val="3A3B3B"/>
                </a:solidFill>
                <a:latin typeface="Avenir Next" charset="0"/>
                <a:ea typeface="Avenir Next" charset="0"/>
                <a:cs typeface="Avenir Nex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6960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63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55374" y="2836379"/>
            <a:ext cx="10681252" cy="887482"/>
          </a:xfrm>
          <a:prstGeom prst="rect">
            <a:avLst/>
          </a:prstGeom>
        </p:spPr>
        <p:txBody>
          <a:bodyPr/>
          <a:lstStyle>
            <a:lvl1pPr marL="0" indent="0" algn="ctr">
              <a:buNone/>
              <a:defRPr sz="4400" b="1" baseline="0">
                <a:solidFill>
                  <a:schemeClr val="bg1"/>
                </a:solidFill>
                <a:latin typeface="Avenir Next" charset="0"/>
                <a:ea typeface="Avenir Next" charset="0"/>
                <a:cs typeface="Avenir Next" charset="0"/>
              </a:defRPr>
            </a:lvl1pPr>
          </a:lstStyle>
          <a:p>
            <a:pPr lvl="0"/>
            <a:r>
              <a:rPr lang="en-US" sz="4400" dirty="0">
                <a:latin typeface="Avenir Next" charset="0"/>
                <a:ea typeface="Avenir Next" charset="0"/>
                <a:cs typeface="Avenir Next" charset="0"/>
              </a:rPr>
              <a:t>PRESENTATION TITLE</a:t>
            </a:r>
            <a:endParaRPr lang="en-US" dirty="0"/>
          </a:p>
        </p:txBody>
      </p:sp>
      <p:sp>
        <p:nvSpPr>
          <p:cNvPr id="7" name="Text Placeholder 6"/>
          <p:cNvSpPr>
            <a:spLocks noGrp="1"/>
          </p:cNvSpPr>
          <p:nvPr>
            <p:ph type="body" sz="quarter" idx="11" hasCustomPrompt="1"/>
          </p:nvPr>
        </p:nvSpPr>
        <p:spPr>
          <a:xfrm>
            <a:off x="2955235" y="4518992"/>
            <a:ext cx="6281530" cy="477078"/>
          </a:xfrm>
          <a:prstGeom prst="rect">
            <a:avLst/>
          </a:prstGeom>
        </p:spPr>
        <p:txBody>
          <a:bodyPr/>
          <a:lstStyle>
            <a:lvl1pPr marL="0" indent="0" algn="ctr">
              <a:buNone/>
              <a:defRPr>
                <a:solidFill>
                  <a:schemeClr val="bg1"/>
                </a:solidFill>
                <a:latin typeface="Avenir Next" charset="0"/>
                <a:ea typeface="Avenir Next" charset="0"/>
                <a:cs typeface="Avenir Next" charset="0"/>
              </a:defRPr>
            </a:lvl1pPr>
          </a:lstStyle>
          <a:p>
            <a:pPr lvl="0"/>
            <a:r>
              <a:rPr lang="en-US" dirty="0"/>
              <a:t>Presenter Name</a:t>
            </a:r>
          </a:p>
        </p:txBody>
      </p:sp>
      <p:sp>
        <p:nvSpPr>
          <p:cNvPr id="9" name="Text Placeholder 8"/>
          <p:cNvSpPr>
            <a:spLocks noGrp="1"/>
          </p:cNvSpPr>
          <p:nvPr>
            <p:ph type="body" sz="quarter" idx="12" hasCustomPrompt="1"/>
          </p:nvPr>
        </p:nvSpPr>
        <p:spPr>
          <a:xfrm>
            <a:off x="2955235" y="5075237"/>
            <a:ext cx="6281530" cy="557212"/>
          </a:xfrm>
          <a:prstGeom prst="rect">
            <a:avLst/>
          </a:prstGeom>
        </p:spPr>
        <p:txBody>
          <a:bodyPr/>
          <a:lstStyle>
            <a:lvl1pPr marL="0" indent="0" algn="ctr">
              <a:buNone/>
              <a:defRPr sz="2400" baseline="0">
                <a:solidFill>
                  <a:schemeClr val="bg1"/>
                </a:solidFill>
                <a:latin typeface="Avenir Next" charset="0"/>
                <a:ea typeface="Avenir Next" charset="0"/>
                <a:cs typeface="Avenir Next" charset="0"/>
              </a:defRPr>
            </a:lvl1pPr>
          </a:lstStyle>
          <a:p>
            <a:pPr lvl="0"/>
            <a:r>
              <a:rPr lang="en-US" dirty="0"/>
              <a:t>Title, Company Name</a:t>
            </a:r>
          </a:p>
        </p:txBody>
      </p:sp>
    </p:spTree>
    <p:extLst>
      <p:ext uri="{BB962C8B-B14F-4D97-AF65-F5344CB8AC3E}">
        <p14:creationId xmlns:p14="http://schemas.microsoft.com/office/powerpoint/2010/main" val="254189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11"/>
        <p:cNvGrpSpPr/>
        <p:nvPr/>
      </p:nvGrpSpPr>
      <p:grpSpPr>
        <a:xfrm>
          <a:off x="0" y="0"/>
          <a:ext cx="0" cy="0"/>
          <a:chOff x="0" y="0"/>
          <a:chExt cx="0" cy="0"/>
        </a:xfrm>
      </p:grpSpPr>
      <p:sp>
        <p:nvSpPr>
          <p:cNvPr id="12" name="Shape 12"/>
          <p:cNvSpPr txBox="1">
            <a:spLocks noGrp="1"/>
          </p:cNvSpPr>
          <p:nvPr>
            <p:ph type="body" idx="1"/>
          </p:nvPr>
        </p:nvSpPr>
        <p:spPr>
          <a:xfrm>
            <a:off x="762000" y="636588"/>
            <a:ext cx="10668000" cy="688629"/>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3A3B3B"/>
              </a:buClr>
              <a:buSzPts val="4000"/>
              <a:buFont typeface="Arial"/>
              <a:buNone/>
              <a:defRPr sz="4000" b="1" i="0" u="none" strike="noStrike" cap="none">
                <a:solidFill>
                  <a:srgbClr val="3A3B3B"/>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body" idx="2"/>
          </p:nvPr>
        </p:nvSpPr>
        <p:spPr>
          <a:xfrm>
            <a:off x="762000" y="1603099"/>
            <a:ext cx="10668000" cy="442664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3A3B3B"/>
              </a:buClr>
              <a:buSzPts val="2800"/>
              <a:buFont typeface="Arial"/>
              <a:buChar char="•"/>
              <a:defRPr sz="2800" b="0" i="0" u="none" strike="noStrike" cap="none">
                <a:solidFill>
                  <a:srgbClr val="3A3B3B"/>
                </a:solidFill>
                <a:latin typeface="Avenir"/>
                <a:ea typeface="Avenir"/>
                <a:cs typeface="Avenir"/>
                <a:sym typeface="Avenir"/>
              </a:defRPr>
            </a:lvl1pPr>
            <a:lvl2pPr marL="914400" marR="0" lvl="1" indent="-381000" algn="l" rtl="0">
              <a:lnSpc>
                <a:spcPct val="90000"/>
              </a:lnSpc>
              <a:spcBef>
                <a:spcPts val="500"/>
              </a:spcBef>
              <a:spcAft>
                <a:spcPts val="0"/>
              </a:spcAft>
              <a:buClr>
                <a:srgbClr val="3A3B3B"/>
              </a:buClr>
              <a:buSzPts val="2400"/>
              <a:buFont typeface="Arial"/>
              <a:buChar char="•"/>
              <a:defRPr sz="2400" b="0" i="0" u="none" strike="noStrike" cap="none">
                <a:solidFill>
                  <a:srgbClr val="3A3B3B"/>
                </a:solidFill>
                <a:latin typeface="Avenir"/>
                <a:ea typeface="Avenir"/>
                <a:cs typeface="Avenir"/>
                <a:sym typeface="Avenir"/>
              </a:defRPr>
            </a:lvl2pPr>
            <a:lvl3pPr marL="1371600" marR="0" lvl="2" indent="-355600" algn="l" rtl="0">
              <a:lnSpc>
                <a:spcPct val="90000"/>
              </a:lnSpc>
              <a:spcBef>
                <a:spcPts val="500"/>
              </a:spcBef>
              <a:spcAft>
                <a:spcPts val="0"/>
              </a:spcAft>
              <a:buClr>
                <a:srgbClr val="3A3B3B"/>
              </a:buClr>
              <a:buSzPts val="2000"/>
              <a:buFont typeface="Arial"/>
              <a:buChar char="•"/>
              <a:defRPr sz="2000" b="0" i="0" u="none" strike="noStrike" cap="none">
                <a:solidFill>
                  <a:srgbClr val="3A3B3B"/>
                </a:solidFill>
                <a:latin typeface="Avenir"/>
                <a:ea typeface="Avenir"/>
                <a:cs typeface="Avenir"/>
                <a:sym typeface="Avenir"/>
              </a:defRPr>
            </a:lvl3pPr>
            <a:lvl4pPr marL="1828800" marR="0" lvl="3" indent="-342900" algn="l" rtl="0">
              <a:lnSpc>
                <a:spcPct val="90000"/>
              </a:lnSpc>
              <a:spcBef>
                <a:spcPts val="500"/>
              </a:spcBef>
              <a:spcAft>
                <a:spcPts val="0"/>
              </a:spcAft>
              <a:buClr>
                <a:srgbClr val="3A3B3B"/>
              </a:buClr>
              <a:buSzPts val="1800"/>
              <a:buFont typeface="Arial"/>
              <a:buChar char="•"/>
              <a:defRPr sz="1800" b="0" i="0" u="none" strike="noStrike" cap="none">
                <a:solidFill>
                  <a:srgbClr val="3A3B3B"/>
                </a:solidFill>
                <a:latin typeface="Avenir"/>
                <a:ea typeface="Avenir"/>
                <a:cs typeface="Avenir"/>
                <a:sym typeface="Avenir"/>
              </a:defRPr>
            </a:lvl4pPr>
            <a:lvl5pPr marL="2286000" marR="0" lvl="4" indent="-342900" algn="l" rtl="0">
              <a:lnSpc>
                <a:spcPct val="90000"/>
              </a:lnSpc>
              <a:spcBef>
                <a:spcPts val="500"/>
              </a:spcBef>
              <a:spcAft>
                <a:spcPts val="0"/>
              </a:spcAft>
              <a:buClr>
                <a:srgbClr val="3A3B3B"/>
              </a:buClr>
              <a:buSzPts val="1800"/>
              <a:buFont typeface="Arial"/>
              <a:buChar char="•"/>
              <a:defRPr sz="1800" b="0" i="0" u="none" strike="noStrike" cap="none">
                <a:solidFill>
                  <a:srgbClr val="3A3B3B"/>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25290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789"/>
        <p:cNvGrpSpPr/>
        <p:nvPr/>
      </p:nvGrpSpPr>
      <p:grpSpPr>
        <a:xfrm>
          <a:off x="0" y="0"/>
          <a:ext cx="0" cy="0"/>
          <a:chOff x="0" y="0"/>
          <a:chExt cx="0" cy="0"/>
        </a:xfrm>
      </p:grpSpPr>
    </p:spTree>
    <p:extLst>
      <p:ext uri="{BB962C8B-B14F-4D97-AF65-F5344CB8AC3E}">
        <p14:creationId xmlns:p14="http://schemas.microsoft.com/office/powerpoint/2010/main" val="20540111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094898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5" r:id="rId3"/>
    <p:sldLayoutId id="2147483666" r:id="rId4"/>
    <p:sldLayoutId id="214748366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160" userDrawn="1">
          <p15:clr>
            <a:srgbClr val="F26B43"/>
          </p15:clr>
        </p15:guide>
        <p15:guide id="2" pos="3840" userDrawn="1">
          <p15:clr>
            <a:srgbClr val="F26B43"/>
          </p15:clr>
        </p15:guide>
        <p15:guide id="3" pos="480" userDrawn="1">
          <p15:clr>
            <a:srgbClr val="F26B43"/>
          </p15:clr>
        </p15:guide>
        <p15:guide id="4" pos="720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ivotal-cf/pcf-pipelines" TargetMode="External"/><Relationship Id="rId4" Type="http://schemas.openxmlformats.org/officeDocument/2006/relationships/hyperlink" Target="http://ultimateguidetobosh.com/" TargetMode="External"/><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hyperlink" Target="https://YOUR_OPSMAN/api/v0/staged/director/properties" TargetMode="External"/><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pivotal-cf/pivnet-cli" TargetMode="External"/><Relationship Id="rId4" Type="http://schemas.openxmlformats.org/officeDocument/2006/relationships/hyperlink" Target="https://github.com/pivotal-cf/om" TargetMode="External"/><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hyperlink" Target="mailto:amcginlay@pivotal.io" TargetMode="External"/><Relationship Id="rId4" Type="http://schemas.openxmlformats.org/officeDocument/2006/relationships/hyperlink" Target="https://twitter.com/amcginlay" TargetMode="External"/><Relationship Id="rId5" Type="http://schemas.openxmlformats.org/officeDocument/2006/relationships/hyperlink" Target="https://www.linkedin.com/in/amcginlay" TargetMode="External"/><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mailto:amcginlay@pivotal.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616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Introduction </a:t>
            </a:r>
            <a:r>
              <a:rPr lang="mr-IN" dirty="0" smtClean="0"/>
              <a:t>–</a:t>
            </a:r>
            <a:r>
              <a:rPr lang="en-US" dirty="0" smtClean="0"/>
              <a:t> </a:t>
            </a:r>
            <a:r>
              <a:rPr lang="en-US" dirty="0" smtClean="0">
                <a:latin typeface="Courier"/>
                <a:cs typeface="Courier"/>
              </a:rPr>
              <a:t>throw()</a:t>
            </a:r>
            <a:endParaRPr lang="en-US" dirty="0">
              <a:latin typeface="Courier"/>
              <a:cs typeface="Courier"/>
            </a:endParaRPr>
          </a:p>
        </p:txBody>
      </p:sp>
      <p:sp>
        <p:nvSpPr>
          <p:cNvPr id="3" name="Text Placeholder 2"/>
          <p:cNvSpPr>
            <a:spLocks noGrp="1"/>
          </p:cNvSpPr>
          <p:nvPr>
            <p:ph type="body" sz="quarter" idx="11"/>
          </p:nvPr>
        </p:nvSpPr>
        <p:spPr/>
        <p:txBody>
          <a:bodyPr/>
          <a:lstStyle/>
          <a:p>
            <a:pPr marL="0" indent="0">
              <a:buNone/>
            </a:pPr>
            <a:r>
              <a:rPr lang="en-US" dirty="0" smtClean="0"/>
              <a:t>We’ll be swerving the following topics:</a:t>
            </a:r>
            <a:br>
              <a:rPr lang="en-US" dirty="0" smtClean="0"/>
            </a:br>
            <a:endParaRPr lang="en-US" dirty="0" smtClean="0"/>
          </a:p>
          <a:p>
            <a:pPr lvl="1"/>
            <a:r>
              <a:rPr lang="en-US" dirty="0" smtClean="0"/>
              <a:t>Platform upgrades </a:t>
            </a:r>
            <a:r>
              <a:rPr lang="en-US" baseline="30000" dirty="0"/>
              <a:t>1</a:t>
            </a:r>
            <a:endParaRPr lang="en-US" baseline="30000" dirty="0" smtClean="0"/>
          </a:p>
          <a:p>
            <a:pPr lvl="1"/>
            <a:r>
              <a:rPr lang="en-US" dirty="0" smtClean="0"/>
              <a:t>BOSH </a:t>
            </a:r>
            <a:r>
              <a:rPr lang="en-US" baseline="30000" dirty="0" smtClean="0"/>
              <a:t>2</a:t>
            </a:r>
          </a:p>
          <a:p>
            <a:pPr lvl="1"/>
            <a:r>
              <a:rPr lang="en-US" dirty="0" smtClean="0"/>
              <a:t>Concourse</a:t>
            </a:r>
            <a:endParaRPr lang="en-US" dirty="0" smtClean="0"/>
          </a:p>
          <a:p>
            <a:pPr lvl="1"/>
            <a:r>
              <a:rPr lang="en-US" dirty="0" smtClean="0"/>
              <a:t>AWS, Azure, </a:t>
            </a:r>
            <a:r>
              <a:rPr lang="en-US" dirty="0" err="1" smtClean="0"/>
              <a:t>OpenStack</a:t>
            </a:r>
            <a:r>
              <a:rPr lang="en-US" dirty="0" smtClean="0"/>
              <a:t>, </a:t>
            </a:r>
            <a:r>
              <a:rPr lang="en-US" dirty="0" err="1" smtClean="0"/>
              <a:t>vSphere</a:t>
            </a:r>
            <a:r>
              <a:rPr lang="en-US" dirty="0" smtClean="0"/>
              <a:t>, etc.</a:t>
            </a:r>
          </a:p>
          <a:p>
            <a:pPr marL="457200" lvl="1" indent="0">
              <a:buNone/>
            </a:pPr>
            <a:endParaRPr lang="en-US" dirty="0"/>
          </a:p>
          <a:p>
            <a:pPr marL="457200" lvl="1" indent="0">
              <a:buNone/>
            </a:pPr>
            <a:endParaRPr lang="en-US" dirty="0" smtClean="0"/>
          </a:p>
          <a:p>
            <a:pPr marL="457200" lvl="1" indent="0">
              <a:buNone/>
            </a:pPr>
            <a:endParaRPr lang="en-US" dirty="0" smtClean="0"/>
          </a:p>
          <a:p>
            <a:pPr marL="0" indent="0">
              <a:buNone/>
            </a:pPr>
            <a:r>
              <a:rPr lang="en-US" sz="1600" baseline="30000" dirty="0" smtClean="0"/>
              <a:t>1</a:t>
            </a:r>
            <a:r>
              <a:rPr lang="en-US" sz="1600" dirty="0" smtClean="0"/>
              <a:t> </a:t>
            </a:r>
            <a:r>
              <a:rPr lang="en-US" sz="1600" dirty="0" smtClean="0">
                <a:hlinkClick r:id="rId3"/>
              </a:rPr>
              <a:t>https</a:t>
            </a:r>
            <a:r>
              <a:rPr lang="en-US" sz="1600" dirty="0">
                <a:hlinkClick r:id="rId3"/>
              </a:rPr>
              <a:t>://github.com/pivotal-cf/pcf-pipelines</a:t>
            </a:r>
            <a:endParaRPr lang="en-US" sz="1600" dirty="0" smtClean="0"/>
          </a:p>
          <a:p>
            <a:pPr marL="0" indent="0">
              <a:buNone/>
            </a:pPr>
            <a:r>
              <a:rPr lang="en-US" sz="1600" baseline="30000" dirty="0" smtClean="0"/>
              <a:t>2</a:t>
            </a:r>
            <a:r>
              <a:rPr lang="en-US" sz="1600" dirty="0" smtClean="0"/>
              <a:t> </a:t>
            </a:r>
            <a:r>
              <a:rPr lang="en-US" sz="1600" dirty="0">
                <a:hlinkClick r:id="rId4"/>
              </a:rPr>
              <a:t>http://ultimateguidetobosh.com</a:t>
            </a:r>
            <a:r>
              <a:rPr lang="en-US" sz="1600" dirty="0" smtClean="0">
                <a:hlinkClick r:id="rId4"/>
              </a:rPr>
              <a:t>/</a:t>
            </a:r>
            <a:endParaRPr lang="en-US" sz="1600" dirty="0"/>
          </a:p>
          <a:p>
            <a:pPr marL="0" indent="0">
              <a:buNone/>
            </a:pPr>
            <a:endParaRPr lang="en-US" sz="1600" dirty="0" smtClean="0"/>
          </a:p>
        </p:txBody>
      </p:sp>
    </p:spTree>
    <p:extLst>
      <p:ext uri="{BB962C8B-B14F-4D97-AF65-F5344CB8AC3E}">
        <p14:creationId xmlns:p14="http://schemas.microsoft.com/office/powerpoint/2010/main" val="416693514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Ops Manager</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p:txBody>
      </p:sp>
      <p:pic>
        <p:nvPicPr>
          <p:cNvPr id="5" name="Picture 4"/>
          <p:cNvPicPr>
            <a:picLocks noChangeAspect="1"/>
          </p:cNvPicPr>
          <p:nvPr/>
        </p:nvPicPr>
        <p:blipFill>
          <a:blip r:embed="rId3"/>
          <a:stretch>
            <a:fillRect/>
          </a:stretch>
        </p:blipFill>
        <p:spPr>
          <a:xfrm>
            <a:off x="850018" y="2037711"/>
            <a:ext cx="4357406" cy="1648863"/>
          </a:xfrm>
          <a:prstGeom prst="rect">
            <a:avLst/>
          </a:prstGeom>
          <a:effectLst>
            <a:glow rad="101600">
              <a:srgbClr val="660066">
                <a:alpha val="75000"/>
              </a:srgbClr>
            </a:glow>
          </a:effectLst>
        </p:spPr>
      </p:pic>
      <p:pic>
        <p:nvPicPr>
          <p:cNvPr id="6" name="Picture 5"/>
          <p:cNvPicPr>
            <a:picLocks noChangeAspect="1"/>
          </p:cNvPicPr>
          <p:nvPr/>
        </p:nvPicPr>
        <p:blipFill>
          <a:blip r:embed="rId4"/>
          <a:stretch>
            <a:fillRect/>
          </a:stretch>
        </p:blipFill>
        <p:spPr>
          <a:xfrm>
            <a:off x="4504063" y="3200402"/>
            <a:ext cx="2707667" cy="3231732"/>
          </a:xfrm>
          <a:prstGeom prst="rect">
            <a:avLst/>
          </a:prstGeom>
          <a:effectLst>
            <a:glow rad="101600">
              <a:srgbClr val="660066">
                <a:alpha val="75000"/>
              </a:srgbClr>
            </a:glow>
          </a:effectLst>
        </p:spPr>
      </p:pic>
      <p:pic>
        <p:nvPicPr>
          <p:cNvPr id="7" name="Picture 6"/>
          <p:cNvPicPr>
            <a:picLocks noChangeAspect="1"/>
          </p:cNvPicPr>
          <p:nvPr/>
        </p:nvPicPr>
        <p:blipFill>
          <a:blip r:embed="rId5"/>
          <a:stretch>
            <a:fillRect/>
          </a:stretch>
        </p:blipFill>
        <p:spPr>
          <a:xfrm>
            <a:off x="6480157" y="1603099"/>
            <a:ext cx="4949843" cy="3001809"/>
          </a:xfrm>
          <a:prstGeom prst="rect">
            <a:avLst/>
          </a:prstGeom>
          <a:effectLst>
            <a:glow rad="101600">
              <a:srgbClr val="660066">
                <a:alpha val="75000"/>
              </a:srgbClr>
            </a:glow>
          </a:effectLst>
        </p:spPr>
      </p:pic>
    </p:spTree>
    <p:extLst>
      <p:ext uri="{BB962C8B-B14F-4D97-AF65-F5344CB8AC3E}">
        <p14:creationId xmlns:p14="http://schemas.microsoft.com/office/powerpoint/2010/main" val="246861147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 Use The Ops Manager? (1/2)</a:t>
            </a:r>
            <a:endParaRPr lang="en-US" dirty="0"/>
          </a:p>
        </p:txBody>
      </p:sp>
      <p:sp>
        <p:nvSpPr>
          <p:cNvPr id="3" name="Text Placeholder 2"/>
          <p:cNvSpPr>
            <a:spLocks noGrp="1"/>
          </p:cNvSpPr>
          <p:nvPr>
            <p:ph type="body" sz="quarter" idx="11"/>
          </p:nvPr>
        </p:nvSpPr>
        <p:spPr>
          <a:xfrm>
            <a:off x="762000" y="1603099"/>
            <a:ext cx="10668000" cy="4426640"/>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BOSH </a:t>
            </a:r>
            <a:r>
              <a:rPr lang="mr-IN" dirty="0" smtClean="0"/>
              <a:t>…</a:t>
            </a:r>
            <a:endParaRPr lang="en-US" dirty="0"/>
          </a:p>
          <a:p>
            <a:pPr marL="0" indent="0" algn="r">
              <a:buNone/>
            </a:pPr>
            <a:r>
              <a:rPr lang="mr-IN" dirty="0" smtClean="0"/>
              <a:t>…</a:t>
            </a:r>
            <a:r>
              <a:rPr lang="en-US" dirty="0" smtClean="0"/>
              <a:t> is </a:t>
            </a:r>
            <a:r>
              <a:rPr lang="en-US" u="sng" dirty="0" smtClean="0"/>
              <a:t>hard</a:t>
            </a:r>
            <a:endParaRPr lang="en-US" u="sng" dirty="0"/>
          </a:p>
        </p:txBody>
      </p:sp>
      <p:pic>
        <p:nvPicPr>
          <p:cNvPr id="4" name="Picture 3" descr="Margaret_Hamilton_-_restor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048" y="1603099"/>
            <a:ext cx="3657600" cy="4548902"/>
          </a:xfrm>
          <a:prstGeom prst="rect">
            <a:avLst/>
          </a:prstGeom>
          <a:effectLst>
            <a:glow rad="101600">
              <a:srgbClr val="660066">
                <a:alpha val="75000"/>
              </a:srgbClr>
            </a:glow>
          </a:effectLst>
        </p:spPr>
      </p:pic>
    </p:spTree>
    <p:extLst>
      <p:ext uri="{BB962C8B-B14F-4D97-AF65-F5344CB8AC3E}">
        <p14:creationId xmlns:p14="http://schemas.microsoft.com/office/powerpoint/2010/main" val="246861147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Why Use The </a:t>
            </a:r>
            <a:r>
              <a:rPr lang="en-US" dirty="0" smtClean="0"/>
              <a:t>Ops </a:t>
            </a:r>
            <a:r>
              <a:rPr lang="en-US" dirty="0"/>
              <a:t>Manager</a:t>
            </a:r>
            <a:r>
              <a:rPr lang="en-US" dirty="0" smtClean="0"/>
              <a:t>? (2/2)</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err="1" smtClean="0"/>
              <a:t>PivNet</a:t>
            </a:r>
            <a:r>
              <a:rPr lang="en-US" dirty="0" smtClean="0"/>
              <a:t> </a:t>
            </a:r>
            <a:r>
              <a:rPr lang="mr-IN" dirty="0" smtClean="0"/>
              <a:t>…</a:t>
            </a:r>
            <a:endParaRPr lang="en-US" dirty="0" smtClean="0"/>
          </a:p>
          <a:p>
            <a:pPr marL="0" indent="0" algn="r">
              <a:buNone/>
            </a:pPr>
            <a:r>
              <a:rPr lang="mr-IN" dirty="0" smtClean="0"/>
              <a:t>…</a:t>
            </a:r>
            <a:r>
              <a:rPr lang="en-US" dirty="0" smtClean="0"/>
              <a:t> is </a:t>
            </a:r>
            <a:r>
              <a:rPr lang="en-US" u="sng" dirty="0" smtClean="0"/>
              <a:t>easy</a:t>
            </a:r>
            <a:endParaRPr lang="en-US" u="sng" dirty="0"/>
          </a:p>
          <a:p>
            <a:pPr marL="0" indent="0" algn="r">
              <a:buNone/>
            </a:pPr>
            <a:r>
              <a:rPr lang="en-US" dirty="0" smtClean="0"/>
              <a:t>and </a:t>
            </a:r>
            <a:r>
              <a:rPr lang="en-US" u="sng" dirty="0" smtClean="0"/>
              <a:t>safe</a:t>
            </a:r>
          </a:p>
        </p:txBody>
      </p:sp>
      <p:pic>
        <p:nvPicPr>
          <p:cNvPr id="4" name="Picture 3"/>
          <p:cNvPicPr>
            <a:picLocks noChangeAspect="1"/>
          </p:cNvPicPr>
          <p:nvPr/>
        </p:nvPicPr>
        <p:blipFill>
          <a:blip r:embed="rId3"/>
          <a:stretch>
            <a:fillRect/>
          </a:stretch>
        </p:blipFill>
        <p:spPr>
          <a:xfrm>
            <a:off x="2715971" y="1325218"/>
            <a:ext cx="6651607" cy="5044714"/>
          </a:xfrm>
          <a:prstGeom prst="rect">
            <a:avLst/>
          </a:prstGeom>
        </p:spPr>
      </p:pic>
    </p:spTree>
    <p:extLst>
      <p:ext uri="{BB962C8B-B14F-4D97-AF65-F5344CB8AC3E}">
        <p14:creationId xmlns:p14="http://schemas.microsoft.com/office/powerpoint/2010/main" val="246861147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Ops Manager </a:t>
            </a:r>
            <a:r>
              <a:rPr lang="mr-IN" dirty="0" smtClean="0"/>
              <a:t>–</a:t>
            </a:r>
            <a:r>
              <a:rPr lang="en-US" dirty="0" smtClean="0"/>
              <a:t> Alternate Viewpoints</a:t>
            </a:r>
            <a:endParaRPr lang="en-US" dirty="0"/>
          </a:p>
        </p:txBody>
      </p:sp>
      <p:sp>
        <p:nvSpPr>
          <p:cNvPr id="3" name="Text Placeholder 2"/>
          <p:cNvSpPr>
            <a:spLocks noGrp="1"/>
          </p:cNvSpPr>
          <p:nvPr>
            <p:ph type="body" sz="quarter" idx="11"/>
          </p:nvPr>
        </p:nvSpPr>
        <p:spPr/>
        <p:txBody>
          <a:bodyPr/>
          <a:lstStyle/>
          <a:p>
            <a:r>
              <a:rPr lang="en-US" dirty="0" smtClean="0"/>
              <a:t>The </a:t>
            </a:r>
            <a:r>
              <a:rPr lang="en-US" dirty="0" smtClean="0"/>
              <a:t>web </a:t>
            </a:r>
            <a:r>
              <a:rPr lang="en-US" dirty="0" smtClean="0"/>
              <a:t>interface </a:t>
            </a:r>
            <a:r>
              <a:rPr lang="en-US" dirty="0" smtClean="0"/>
              <a:t>makes configuration seem easy.  It’s not.</a:t>
            </a:r>
          </a:p>
          <a:p>
            <a:r>
              <a:rPr lang="en-US" dirty="0" smtClean="0"/>
              <a:t>Webpage form validation won’t catch everything</a:t>
            </a:r>
            <a:r>
              <a:rPr lang="en-US" dirty="0" smtClean="0"/>
              <a:t>.</a:t>
            </a:r>
            <a:endParaRPr lang="en-US" dirty="0"/>
          </a:p>
          <a:p>
            <a:r>
              <a:rPr lang="en-US" dirty="0" smtClean="0"/>
              <a:t>“Fat fingers” frequently fail</a:t>
            </a:r>
            <a:r>
              <a:rPr lang="en-US" dirty="0" smtClean="0"/>
              <a:t>.</a:t>
            </a:r>
          </a:p>
          <a:p>
            <a:r>
              <a:rPr lang="en-US" dirty="0" smtClean="0"/>
              <a:t>Operations staff often prefer using the command line.</a:t>
            </a:r>
            <a:endParaRPr lang="en-US" dirty="0" smtClean="0"/>
          </a:p>
          <a:p>
            <a:r>
              <a:rPr lang="en-US" dirty="0" smtClean="0"/>
              <a:t>“I’m sure it worked yesterday</a:t>
            </a:r>
            <a:r>
              <a:rPr lang="en-US" dirty="0" smtClean="0"/>
              <a:t>!”</a:t>
            </a:r>
            <a:endParaRPr lang="en-US" dirty="0" smtClean="0"/>
          </a:p>
          <a:p>
            <a:r>
              <a:rPr lang="en-US" dirty="0" smtClean="0"/>
              <a:t>Network bandwidth issues</a:t>
            </a:r>
          </a:p>
          <a:p>
            <a:r>
              <a:rPr lang="en-US" dirty="0"/>
              <a:t>“I’ve got </a:t>
            </a:r>
            <a:r>
              <a:rPr lang="en-US" u="sng" dirty="0"/>
              <a:t>FIFTY</a:t>
            </a:r>
            <a:r>
              <a:rPr lang="en-US" dirty="0"/>
              <a:t> of these things!</a:t>
            </a:r>
            <a:r>
              <a:rPr lang="en-US" dirty="0" smtClean="0"/>
              <a:t>”</a:t>
            </a:r>
            <a:endParaRPr lang="en-US" dirty="0"/>
          </a:p>
        </p:txBody>
      </p:sp>
    </p:spTree>
    <p:extLst>
      <p:ext uri="{BB962C8B-B14F-4D97-AF65-F5344CB8AC3E}">
        <p14:creationId xmlns:p14="http://schemas.microsoft.com/office/powerpoint/2010/main" val="189877416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 Would You Do This?</a:t>
            </a:r>
            <a:endParaRPr lang="en-US" dirty="0"/>
          </a:p>
        </p:txBody>
      </p:sp>
      <p:pic>
        <p:nvPicPr>
          <p:cNvPr id="31" name="Picture 30" descr="1024px-Google_Chrome_icon_(September_2014).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3" y="3109234"/>
            <a:ext cx="1407715" cy="1407715"/>
          </a:xfrm>
          <a:prstGeom prst="rect">
            <a:avLst/>
          </a:prstGeom>
        </p:spPr>
      </p:pic>
      <p:sp>
        <p:nvSpPr>
          <p:cNvPr id="10" name="Cloud 9"/>
          <p:cNvSpPr/>
          <p:nvPr/>
        </p:nvSpPr>
        <p:spPr>
          <a:xfrm>
            <a:off x="3845506" y="1325217"/>
            <a:ext cx="5808133" cy="5092515"/>
          </a:xfrm>
          <a:prstGeom prst="cloud">
            <a:avLst/>
          </a:prstGeom>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Can 10"/>
          <p:cNvSpPr/>
          <p:nvPr/>
        </p:nvSpPr>
        <p:spPr>
          <a:xfrm>
            <a:off x="6123255" y="1854013"/>
            <a:ext cx="1413721" cy="822960"/>
          </a:xfrm>
          <a:prstGeom prst="can">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err="1" smtClean="0"/>
              <a:t>PivNet</a:t>
            </a:r>
            <a:endParaRPr lang="en-US" dirty="0"/>
          </a:p>
        </p:txBody>
      </p:sp>
      <p:sp>
        <p:nvSpPr>
          <p:cNvPr id="12" name="Can 11"/>
          <p:cNvSpPr/>
          <p:nvPr/>
        </p:nvSpPr>
        <p:spPr>
          <a:xfrm>
            <a:off x="6123255" y="4919597"/>
            <a:ext cx="1413720" cy="822960"/>
          </a:xfrm>
          <a:prstGeom prst="can">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err="1" smtClean="0"/>
              <a:t>OpsMan</a:t>
            </a:r>
            <a:endParaRPr lang="en-US" dirty="0"/>
          </a:p>
        </p:txBody>
      </p:sp>
      <p:cxnSp>
        <p:nvCxnSpPr>
          <p:cNvPr id="18" name="Straight Connector 17"/>
          <p:cNvCxnSpPr/>
          <p:nvPr/>
        </p:nvCxnSpPr>
        <p:spPr>
          <a:xfrm>
            <a:off x="2288248" y="4064000"/>
            <a:ext cx="3835007" cy="1270000"/>
          </a:xfrm>
          <a:prstGeom prst="line">
            <a:avLst/>
          </a:prstGeom>
          <a:ln w="76200" cmpd="sng">
            <a:prstDash val="solid"/>
            <a:tailEnd type="triangle" w="lg"/>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1" idx="2"/>
          </p:cNvCxnSpPr>
          <p:nvPr/>
        </p:nvCxnSpPr>
        <p:spPr>
          <a:xfrm flipH="1">
            <a:off x="2288248" y="2265493"/>
            <a:ext cx="3835007" cy="1273574"/>
          </a:xfrm>
          <a:prstGeom prst="line">
            <a:avLst/>
          </a:prstGeom>
          <a:ln w="76200" cmpd="sng">
            <a:prstDash val="solid"/>
            <a:tailEnd type="triangle" w="lg"/>
          </a:ln>
        </p:spPr>
        <p:style>
          <a:lnRef idx="2">
            <a:schemeClr val="accent1"/>
          </a:lnRef>
          <a:fillRef idx="0">
            <a:schemeClr val="accent1"/>
          </a:fillRef>
          <a:effectRef idx="1">
            <a:schemeClr val="accent1"/>
          </a:effectRef>
          <a:fontRef idx="minor">
            <a:schemeClr val="tx1"/>
          </a:fontRef>
        </p:style>
      </p:cxnSp>
      <p:pic>
        <p:nvPicPr>
          <p:cNvPr id="30" name="Picture 29" descr="stk19951boj.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8532" y="3100614"/>
            <a:ext cx="1034288" cy="1416335"/>
          </a:xfrm>
          <a:prstGeom prst="rect">
            <a:avLst/>
          </a:prstGeom>
        </p:spPr>
      </p:pic>
      <p:sp>
        <p:nvSpPr>
          <p:cNvPr id="13" name="TextBox 12"/>
          <p:cNvSpPr txBox="1"/>
          <p:nvPr/>
        </p:nvSpPr>
        <p:spPr>
          <a:xfrm>
            <a:off x="2440361" y="2640917"/>
            <a:ext cx="1405145" cy="369332"/>
          </a:xfrm>
          <a:prstGeom prst="rect">
            <a:avLst/>
          </a:prstGeom>
          <a:noFill/>
        </p:spPr>
        <p:txBody>
          <a:bodyPr wrap="square" rtlCol="0">
            <a:spAutoFit/>
          </a:bodyPr>
          <a:lstStyle/>
          <a:p>
            <a:pPr algn="ctr"/>
            <a:r>
              <a:rPr lang="en-US" dirty="0" smtClean="0"/>
              <a:t>Downloads</a:t>
            </a:r>
            <a:endParaRPr lang="en-US" dirty="0"/>
          </a:p>
        </p:txBody>
      </p:sp>
      <p:sp>
        <p:nvSpPr>
          <p:cNvPr id="14" name="TextBox 13"/>
          <p:cNvSpPr txBox="1"/>
          <p:nvPr/>
        </p:nvSpPr>
        <p:spPr>
          <a:xfrm>
            <a:off x="2440361" y="4559113"/>
            <a:ext cx="1405145" cy="369332"/>
          </a:xfrm>
          <a:prstGeom prst="rect">
            <a:avLst/>
          </a:prstGeom>
          <a:noFill/>
        </p:spPr>
        <p:txBody>
          <a:bodyPr wrap="square" rtlCol="0">
            <a:spAutoFit/>
          </a:bodyPr>
          <a:lstStyle/>
          <a:p>
            <a:pPr algn="ctr"/>
            <a:r>
              <a:rPr lang="en-US" dirty="0" smtClean="0"/>
              <a:t>Imports</a:t>
            </a:r>
            <a:endParaRPr lang="en-US" dirty="0"/>
          </a:p>
        </p:txBody>
      </p:sp>
    </p:spTree>
    <p:extLst>
      <p:ext uri="{BB962C8B-B14F-4D97-AF65-F5344CB8AC3E}">
        <p14:creationId xmlns:p14="http://schemas.microsoft.com/office/powerpoint/2010/main" val="18987741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loud 21"/>
          <p:cNvSpPr/>
          <p:nvPr/>
        </p:nvSpPr>
        <p:spPr>
          <a:xfrm>
            <a:off x="3967105" y="1325217"/>
            <a:ext cx="5808133" cy="5092515"/>
          </a:xfrm>
          <a:prstGeom prst="cloud">
            <a:avLst/>
          </a:prstGeom>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ext Placeholder 1"/>
          <p:cNvSpPr>
            <a:spLocks noGrp="1"/>
          </p:cNvSpPr>
          <p:nvPr>
            <p:ph type="body" sz="quarter" idx="10"/>
          </p:nvPr>
        </p:nvSpPr>
        <p:spPr/>
        <p:txBody>
          <a:bodyPr/>
          <a:lstStyle/>
          <a:p>
            <a:r>
              <a:rPr lang="en-US" dirty="0" smtClean="0"/>
              <a:t>Shelling out</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p:txBody>
      </p:sp>
      <p:sp>
        <p:nvSpPr>
          <p:cNvPr id="6" name="Can 5"/>
          <p:cNvSpPr/>
          <p:nvPr/>
        </p:nvSpPr>
        <p:spPr>
          <a:xfrm>
            <a:off x="6244854" y="1854013"/>
            <a:ext cx="1413721" cy="822960"/>
          </a:xfrm>
          <a:prstGeom prst="can">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err="1" smtClean="0"/>
              <a:t>PivNet</a:t>
            </a:r>
            <a:endParaRPr lang="en-US" dirty="0"/>
          </a:p>
        </p:txBody>
      </p:sp>
      <p:sp>
        <p:nvSpPr>
          <p:cNvPr id="7" name="Can 6"/>
          <p:cNvSpPr/>
          <p:nvPr/>
        </p:nvSpPr>
        <p:spPr>
          <a:xfrm>
            <a:off x="6244854" y="4919597"/>
            <a:ext cx="1413720" cy="822960"/>
          </a:xfrm>
          <a:prstGeom prst="can">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err="1" smtClean="0"/>
              <a:t>OpsMan</a:t>
            </a:r>
            <a:endParaRPr lang="en-US" dirty="0"/>
          </a:p>
        </p:txBody>
      </p:sp>
      <p:cxnSp>
        <p:nvCxnSpPr>
          <p:cNvPr id="9" name="Straight Connector 8"/>
          <p:cNvCxnSpPr>
            <a:stCxn id="6" idx="3"/>
          </p:cNvCxnSpPr>
          <p:nvPr/>
        </p:nvCxnSpPr>
        <p:spPr>
          <a:xfrm flipH="1">
            <a:off x="6951714" y="2676973"/>
            <a:ext cx="1" cy="699534"/>
          </a:xfrm>
          <a:prstGeom prst="line">
            <a:avLst/>
          </a:prstGeom>
          <a:ln w="76200" cmpd="sng">
            <a:tailEnd type="triangle" w="lg"/>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endCxn id="7" idx="1"/>
          </p:cNvCxnSpPr>
          <p:nvPr/>
        </p:nvCxnSpPr>
        <p:spPr>
          <a:xfrm>
            <a:off x="6951714" y="4199467"/>
            <a:ext cx="0" cy="720130"/>
          </a:xfrm>
          <a:prstGeom prst="line">
            <a:avLst/>
          </a:prstGeom>
          <a:ln w="76200" cmpd="sng">
            <a:tailEnd type="triangle" w="lg"/>
          </a:ln>
        </p:spPr>
        <p:style>
          <a:lnRef idx="2">
            <a:schemeClr val="accent1"/>
          </a:lnRef>
          <a:fillRef idx="0">
            <a:schemeClr val="accent1"/>
          </a:fillRef>
          <a:effectRef idx="1">
            <a:schemeClr val="accent1"/>
          </a:effectRef>
          <a:fontRef idx="minor">
            <a:schemeClr val="tx1"/>
          </a:fontRef>
        </p:style>
      </p:cxnSp>
      <p:pic>
        <p:nvPicPr>
          <p:cNvPr id="15" name="Picture 14" descr="iter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513" y="3268133"/>
            <a:ext cx="1352583" cy="931334"/>
          </a:xfrm>
          <a:prstGeom prst="rect">
            <a:avLst/>
          </a:prstGeom>
        </p:spPr>
      </p:pic>
      <p:cxnSp>
        <p:nvCxnSpPr>
          <p:cNvPr id="32" name="Straight Connector 31"/>
          <p:cNvCxnSpPr/>
          <p:nvPr/>
        </p:nvCxnSpPr>
        <p:spPr>
          <a:xfrm>
            <a:off x="2467096" y="3759201"/>
            <a:ext cx="3777758" cy="28786"/>
          </a:xfrm>
          <a:prstGeom prst="line">
            <a:avLst/>
          </a:prstGeom>
          <a:ln w="76200" cmpd="sng">
            <a:prstDash val="sysDot"/>
            <a:tailEnd type="triangle" w="lg"/>
          </a:ln>
        </p:spPr>
        <p:style>
          <a:lnRef idx="2">
            <a:schemeClr val="accent1"/>
          </a:lnRef>
          <a:fillRef idx="0">
            <a:schemeClr val="accent1"/>
          </a:fillRef>
          <a:effectRef idx="1">
            <a:schemeClr val="accent1"/>
          </a:effectRef>
          <a:fontRef idx="minor">
            <a:schemeClr val="tx1"/>
          </a:fontRef>
        </p:style>
      </p:cxnSp>
      <p:sp>
        <p:nvSpPr>
          <p:cNvPr id="12" name="Cube 11"/>
          <p:cNvSpPr/>
          <p:nvPr/>
        </p:nvSpPr>
        <p:spPr>
          <a:xfrm>
            <a:off x="6260790" y="3425352"/>
            <a:ext cx="1397785" cy="774115"/>
          </a:xfrm>
          <a:prstGeom prst="cube">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err="1"/>
              <a:t>Jumpbox</a:t>
            </a:r>
            <a:endParaRPr lang="en-US" dirty="0"/>
          </a:p>
        </p:txBody>
      </p:sp>
      <p:sp>
        <p:nvSpPr>
          <p:cNvPr id="5" name="TextBox 4"/>
          <p:cNvSpPr txBox="1"/>
          <p:nvPr/>
        </p:nvSpPr>
        <p:spPr>
          <a:xfrm>
            <a:off x="7120304" y="2783549"/>
            <a:ext cx="1405145" cy="369332"/>
          </a:xfrm>
          <a:prstGeom prst="rect">
            <a:avLst/>
          </a:prstGeom>
          <a:noFill/>
        </p:spPr>
        <p:txBody>
          <a:bodyPr wrap="square" rtlCol="0">
            <a:spAutoFit/>
          </a:bodyPr>
          <a:lstStyle/>
          <a:p>
            <a:r>
              <a:rPr lang="en-US" dirty="0" smtClean="0"/>
              <a:t>Downloads</a:t>
            </a:r>
            <a:endParaRPr lang="en-US" dirty="0"/>
          </a:p>
        </p:txBody>
      </p:sp>
      <p:sp>
        <p:nvSpPr>
          <p:cNvPr id="16" name="TextBox 15"/>
          <p:cNvSpPr txBox="1"/>
          <p:nvPr/>
        </p:nvSpPr>
        <p:spPr>
          <a:xfrm>
            <a:off x="7120304" y="4340987"/>
            <a:ext cx="1405145" cy="369332"/>
          </a:xfrm>
          <a:prstGeom prst="rect">
            <a:avLst/>
          </a:prstGeom>
          <a:noFill/>
        </p:spPr>
        <p:txBody>
          <a:bodyPr wrap="square" rtlCol="0">
            <a:spAutoFit/>
          </a:bodyPr>
          <a:lstStyle/>
          <a:p>
            <a:r>
              <a:rPr lang="en-US" dirty="0" smtClean="0"/>
              <a:t>Imports</a:t>
            </a:r>
            <a:endParaRPr lang="en-US" dirty="0"/>
          </a:p>
        </p:txBody>
      </p:sp>
    </p:spTree>
    <p:extLst>
      <p:ext uri="{BB962C8B-B14F-4D97-AF65-F5344CB8AC3E}">
        <p14:creationId xmlns:p14="http://schemas.microsoft.com/office/powerpoint/2010/main" val="297145169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API </a:t>
            </a:r>
            <a:r>
              <a:rPr lang="en-US" dirty="0" smtClean="0"/>
              <a:t>Abstractions (CF_TRACE)</a:t>
            </a:r>
            <a:endParaRPr lang="en-US" dirty="0"/>
          </a:p>
          <a:p>
            <a:endParaRPr lang="en-US" dirty="0"/>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2"/>
          <p:cNvSpPr txBox="1">
            <a:spLocks/>
          </p:cNvSpPr>
          <p:nvPr/>
        </p:nvSpPr>
        <p:spPr>
          <a:xfrm>
            <a:off x="762000" y="1603099"/>
            <a:ext cx="10668000" cy="3951034"/>
          </a:xfrm>
          <a:prstGeom prst="rect">
            <a:avLst/>
          </a:prstGeom>
          <a:solidFill>
            <a:schemeClr val="tx1"/>
          </a:solidFill>
          <a:effectLst>
            <a:glow rad="101600">
              <a:srgbClr val="660066">
                <a:alpha val="75000"/>
              </a:srgbClr>
            </a:glow>
          </a:effectLst>
        </p:spPr>
        <p:txBody>
          <a:bodyPr/>
          <a:lstStyle>
            <a:lvl1pPr marL="228600" indent="-228600" algn="l" defTabSz="914400" rtl="0" eaLnBrk="1" latinLnBrk="0" hangingPunct="1">
              <a:lnSpc>
                <a:spcPct val="90000"/>
              </a:lnSpc>
              <a:spcBef>
                <a:spcPts val="1000"/>
              </a:spcBef>
              <a:buFont typeface="Arial"/>
              <a:buChar char="•"/>
              <a:defRPr sz="2800" kern="1200">
                <a:solidFill>
                  <a:srgbClr val="3A3B3B"/>
                </a:solidFill>
                <a:latin typeface="Avenir Next" charset="0"/>
                <a:ea typeface="Avenir Next" charset="0"/>
                <a:cs typeface="Avenir Next" charset="0"/>
              </a:defRPr>
            </a:lvl1pPr>
            <a:lvl2pPr marL="685800" indent="-228600" algn="l" defTabSz="914400" rtl="0" eaLnBrk="1" latinLnBrk="0" hangingPunct="1">
              <a:lnSpc>
                <a:spcPct val="90000"/>
              </a:lnSpc>
              <a:spcBef>
                <a:spcPts val="500"/>
              </a:spcBef>
              <a:buFont typeface="Arial"/>
              <a:buChar char="•"/>
              <a:defRPr sz="2400" kern="1200">
                <a:solidFill>
                  <a:srgbClr val="3A3B3B"/>
                </a:solidFill>
                <a:latin typeface="Avenir Next" charset="0"/>
                <a:ea typeface="Avenir Next" charset="0"/>
                <a:cs typeface="Avenir Next" charset="0"/>
              </a:defRPr>
            </a:lvl2pPr>
            <a:lvl3pPr marL="1143000" indent="-228600" algn="l" defTabSz="914400" rtl="0" eaLnBrk="1" latinLnBrk="0" hangingPunct="1">
              <a:lnSpc>
                <a:spcPct val="90000"/>
              </a:lnSpc>
              <a:spcBef>
                <a:spcPts val="500"/>
              </a:spcBef>
              <a:buFont typeface="Arial"/>
              <a:buChar char="•"/>
              <a:defRPr sz="2000" kern="1200">
                <a:solidFill>
                  <a:srgbClr val="3A3B3B"/>
                </a:solidFill>
                <a:latin typeface="Avenir Next" charset="0"/>
                <a:ea typeface="Avenir Next" charset="0"/>
                <a:cs typeface="Avenir Next" charset="0"/>
              </a:defRPr>
            </a:lvl3pPr>
            <a:lvl4pPr marL="1600200" indent="-228600" algn="l" defTabSz="914400" rtl="0" eaLnBrk="1" latinLnBrk="0" hangingPunct="1">
              <a:lnSpc>
                <a:spcPct val="90000"/>
              </a:lnSpc>
              <a:spcBef>
                <a:spcPts val="500"/>
              </a:spcBef>
              <a:buFont typeface="Arial"/>
              <a:buChar char="•"/>
              <a:defRPr sz="1800" kern="1200">
                <a:solidFill>
                  <a:srgbClr val="3A3B3B"/>
                </a:solidFill>
                <a:latin typeface="Avenir Next" charset="0"/>
                <a:ea typeface="Avenir Next" charset="0"/>
                <a:cs typeface="Avenir Next" charset="0"/>
              </a:defRPr>
            </a:lvl4pPr>
            <a:lvl5pPr marL="2057400" indent="-228600" algn="l" defTabSz="914400" rtl="0" eaLnBrk="1" latinLnBrk="0" hangingPunct="1">
              <a:lnSpc>
                <a:spcPct val="90000"/>
              </a:lnSpc>
              <a:spcBef>
                <a:spcPts val="500"/>
              </a:spcBef>
              <a:buFont typeface="Arial"/>
              <a:buChar char="•"/>
              <a:defRPr sz="1800" kern="1200">
                <a:solidFill>
                  <a:srgbClr val="3A3B3B"/>
                </a:solidFill>
                <a:latin typeface="Avenir Next" charset="0"/>
                <a:ea typeface="Avenir Next" charset="0"/>
                <a:cs typeface="Avenir Nex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50000"/>
              </a:lnSpc>
              <a:buFont typeface="Arial"/>
              <a:buNone/>
            </a:pPr>
            <a:r>
              <a:rPr lang="en-US" sz="1600" b="1" smtClean="0">
                <a:solidFill>
                  <a:schemeClr val="accent6">
                    <a:lumMod val="75000"/>
                  </a:schemeClr>
                </a:solidFill>
                <a:latin typeface="Consolas"/>
                <a:cs typeface="Consolas"/>
              </a:rPr>
              <a:t>&gt; </a:t>
            </a:r>
            <a:r>
              <a:rPr lang="en-US" sz="1600" b="1" smtClean="0">
                <a:solidFill>
                  <a:srgbClr val="FF0000"/>
                </a:solidFill>
                <a:latin typeface="Consolas"/>
                <a:cs typeface="Consolas"/>
              </a:rPr>
              <a:t>cf domains</a:t>
            </a:r>
          </a:p>
          <a:p>
            <a:pPr marL="0" indent="0">
              <a:lnSpc>
                <a:spcPct val="50000"/>
              </a:lnSpc>
              <a:buFont typeface="Arial"/>
              <a:buNone/>
            </a:pPr>
            <a:r>
              <a:rPr lang="en-US" sz="1600" b="1" smtClean="0">
                <a:solidFill>
                  <a:schemeClr val="accent6">
                    <a:lumMod val="75000"/>
                  </a:schemeClr>
                </a:solidFill>
                <a:latin typeface="Consolas"/>
                <a:cs typeface="Consolas"/>
              </a:rPr>
              <a:t>Getting domains in org amcginlay as admin...</a:t>
            </a:r>
          </a:p>
          <a:p>
            <a:pPr marL="0" indent="0">
              <a:lnSpc>
                <a:spcPct val="50000"/>
              </a:lnSpc>
              <a:buFont typeface="Arial"/>
              <a:buNone/>
            </a:pPr>
            <a:r>
              <a:rPr lang="en-US" sz="1600" b="1" smtClean="0">
                <a:solidFill>
                  <a:schemeClr val="accent6">
                    <a:lumMod val="75000"/>
                  </a:schemeClr>
                </a:solidFill>
                <a:latin typeface="Consolas"/>
                <a:cs typeface="Consolas"/>
              </a:rPr>
              <a:t>name                               status   type</a:t>
            </a:r>
          </a:p>
          <a:p>
            <a:pPr marL="0" indent="0">
              <a:lnSpc>
                <a:spcPct val="50000"/>
              </a:lnSpc>
              <a:buFont typeface="Arial"/>
              <a:buNone/>
            </a:pPr>
            <a:r>
              <a:rPr lang="en-US" sz="1600" b="1" smtClean="0">
                <a:solidFill>
                  <a:schemeClr val="accent6">
                    <a:lumMod val="75000"/>
                  </a:schemeClr>
                </a:solidFill>
                <a:latin typeface="Consolas"/>
                <a:cs typeface="Consolas"/>
              </a:rPr>
              <a:t>apps.amcginlay.gcp.pivotaledu.io   shared</a:t>
            </a:r>
          </a:p>
          <a:p>
            <a:pPr marL="0" indent="0">
              <a:lnSpc>
                <a:spcPct val="50000"/>
              </a:lnSpc>
              <a:buFont typeface="Arial"/>
              <a:buNone/>
            </a:pPr>
            <a:endParaRPr lang="en-US" sz="1600" b="1" smtClean="0">
              <a:solidFill>
                <a:schemeClr val="accent6">
                  <a:lumMod val="75000"/>
                </a:schemeClr>
              </a:solidFill>
              <a:latin typeface="Consolas"/>
              <a:cs typeface="Consolas"/>
            </a:endParaRPr>
          </a:p>
          <a:p>
            <a:pPr marL="0" indent="0">
              <a:lnSpc>
                <a:spcPct val="50000"/>
              </a:lnSpc>
              <a:buFont typeface="Arial"/>
              <a:buNone/>
            </a:pPr>
            <a:r>
              <a:rPr lang="en-US" sz="1600" b="1" smtClean="0">
                <a:solidFill>
                  <a:schemeClr val="accent6">
                    <a:lumMod val="75000"/>
                  </a:schemeClr>
                </a:solidFill>
                <a:latin typeface="Consolas"/>
                <a:cs typeface="Consolas"/>
              </a:rPr>
              <a:t>&gt; </a:t>
            </a:r>
            <a:r>
              <a:rPr lang="en-US" sz="1600" b="1" smtClean="0">
                <a:solidFill>
                  <a:srgbClr val="FFFF00"/>
                </a:solidFill>
                <a:latin typeface="Consolas"/>
                <a:cs typeface="Consolas"/>
              </a:rPr>
              <a:t>CF_TRACE=true</a:t>
            </a:r>
            <a:r>
              <a:rPr lang="en-US" sz="1600" b="1" smtClean="0">
                <a:solidFill>
                  <a:srgbClr val="FF0000"/>
                </a:solidFill>
                <a:latin typeface="Consolas"/>
                <a:cs typeface="Consolas"/>
              </a:rPr>
              <a:t> cf domains</a:t>
            </a:r>
          </a:p>
          <a:p>
            <a:pPr marL="0" indent="0">
              <a:lnSpc>
                <a:spcPct val="50000"/>
              </a:lnSpc>
              <a:buFont typeface="Arial"/>
              <a:buNone/>
            </a:pPr>
            <a:r>
              <a:rPr lang="en-US" sz="1600" b="1" smtClean="0">
                <a:solidFill>
                  <a:schemeClr val="accent6">
                    <a:lumMod val="75000"/>
                  </a:schemeClr>
                </a:solidFill>
                <a:latin typeface="Consolas"/>
                <a:cs typeface="Consolas"/>
              </a:rPr>
              <a:t>Getting domains in org amcginlay as admin...</a:t>
            </a:r>
          </a:p>
          <a:p>
            <a:pPr marL="0" indent="0">
              <a:lnSpc>
                <a:spcPct val="50000"/>
              </a:lnSpc>
              <a:buFont typeface="Arial"/>
              <a:buNone/>
            </a:pPr>
            <a:endParaRPr lang="en-US" sz="1600" b="1" smtClean="0">
              <a:solidFill>
                <a:schemeClr val="accent6">
                  <a:lumMod val="75000"/>
                </a:schemeClr>
              </a:solidFill>
              <a:latin typeface="Consolas"/>
              <a:cs typeface="Consolas"/>
            </a:endParaRPr>
          </a:p>
          <a:p>
            <a:pPr marL="0" indent="0">
              <a:lnSpc>
                <a:spcPct val="50000"/>
              </a:lnSpc>
              <a:buFont typeface="Arial"/>
              <a:buNone/>
            </a:pPr>
            <a:r>
              <a:rPr lang="en-US" sz="1600" b="1" smtClean="0">
                <a:solidFill>
                  <a:srgbClr val="FF0000"/>
                </a:solidFill>
                <a:latin typeface="Consolas"/>
                <a:cs typeface="Consolas"/>
              </a:rPr>
              <a:t>REQUEST</a:t>
            </a:r>
            <a:r>
              <a:rPr lang="en-US" sz="1600" b="1" smtClean="0">
                <a:solidFill>
                  <a:schemeClr val="accent6">
                    <a:lumMod val="75000"/>
                  </a:schemeClr>
                </a:solidFill>
                <a:latin typeface="Consolas"/>
                <a:cs typeface="Consolas"/>
              </a:rPr>
              <a:t>: [2018-04-12T11:18:30+01:00]</a:t>
            </a:r>
          </a:p>
          <a:p>
            <a:pPr marL="0" indent="0">
              <a:lnSpc>
                <a:spcPct val="50000"/>
              </a:lnSpc>
              <a:buFont typeface="Arial"/>
              <a:buNone/>
            </a:pPr>
            <a:r>
              <a:rPr lang="en-US" sz="1600" b="1" smtClean="0">
                <a:solidFill>
                  <a:srgbClr val="FF0000"/>
                </a:solidFill>
                <a:latin typeface="Consolas"/>
                <a:cs typeface="Consolas"/>
              </a:rPr>
              <a:t>GET /v2/organizations/</a:t>
            </a:r>
            <a:r>
              <a:rPr lang="en-US" sz="1600" b="1" smtClean="0">
                <a:solidFill>
                  <a:schemeClr val="accent6">
                    <a:lumMod val="75000"/>
                  </a:schemeClr>
                </a:solidFill>
                <a:latin typeface="Consolas"/>
                <a:cs typeface="Consolas"/>
              </a:rPr>
              <a:t>677a283b-933d-43b3-8130-2541d14e8117</a:t>
            </a:r>
            <a:r>
              <a:rPr lang="en-US" sz="1600" b="1" smtClean="0">
                <a:solidFill>
                  <a:srgbClr val="FF0000"/>
                </a:solidFill>
                <a:latin typeface="Consolas"/>
                <a:cs typeface="Consolas"/>
              </a:rPr>
              <a:t>/private_domains</a:t>
            </a:r>
            <a:r>
              <a:rPr lang="en-US" sz="1600" b="1" smtClean="0">
                <a:solidFill>
                  <a:schemeClr val="accent6">
                    <a:lumMod val="75000"/>
                  </a:schemeClr>
                </a:solidFill>
                <a:latin typeface="Consolas"/>
                <a:cs typeface="Consolas"/>
              </a:rPr>
              <a:t> HTTP/1.1</a:t>
            </a:r>
          </a:p>
          <a:p>
            <a:pPr marL="0" indent="0">
              <a:lnSpc>
                <a:spcPct val="50000"/>
              </a:lnSpc>
              <a:buFont typeface="Arial"/>
              <a:buNone/>
            </a:pPr>
            <a:r>
              <a:rPr lang="en-US" sz="1600" b="1" smtClean="0">
                <a:solidFill>
                  <a:schemeClr val="accent6">
                    <a:lumMod val="75000"/>
                  </a:schemeClr>
                </a:solidFill>
                <a:latin typeface="Consolas"/>
                <a:cs typeface="Consolas"/>
              </a:rPr>
              <a:t>...</a:t>
            </a:r>
          </a:p>
          <a:p>
            <a:pPr marL="0" indent="0">
              <a:lnSpc>
                <a:spcPct val="50000"/>
              </a:lnSpc>
              <a:buFont typeface="Arial"/>
              <a:buNone/>
            </a:pPr>
            <a:r>
              <a:rPr lang="en-US" sz="1600" b="1" smtClean="0">
                <a:solidFill>
                  <a:srgbClr val="FF0000"/>
                </a:solidFill>
                <a:latin typeface="Consolas"/>
                <a:cs typeface="Consolas"/>
              </a:rPr>
              <a:t>RESPONSE</a:t>
            </a:r>
            <a:r>
              <a:rPr lang="en-US" sz="1600" b="1" smtClean="0">
                <a:solidFill>
                  <a:schemeClr val="accent6">
                    <a:lumMod val="75000"/>
                  </a:schemeClr>
                </a:solidFill>
                <a:latin typeface="Consolas"/>
                <a:cs typeface="Consolas"/>
              </a:rPr>
              <a:t>: [2018-04-12T11:18:31+01:00]</a:t>
            </a:r>
          </a:p>
          <a:p>
            <a:pPr marL="0" indent="0">
              <a:lnSpc>
                <a:spcPct val="50000"/>
              </a:lnSpc>
              <a:buFont typeface="Arial"/>
              <a:buNone/>
            </a:pPr>
            <a:r>
              <a:rPr lang="en-US" sz="1600" b="1" smtClean="0">
                <a:solidFill>
                  <a:schemeClr val="accent6">
                    <a:lumMod val="75000"/>
                  </a:schemeClr>
                </a:solidFill>
                <a:latin typeface="Consolas"/>
                <a:cs typeface="Consolas"/>
              </a:rPr>
              <a:t>HTTP/1.1 </a:t>
            </a:r>
            <a:r>
              <a:rPr lang="en-US" sz="1600" b="1" smtClean="0">
                <a:solidFill>
                  <a:srgbClr val="548235"/>
                </a:solidFill>
                <a:latin typeface="Consolas"/>
                <a:cs typeface="Consolas"/>
              </a:rPr>
              <a:t>200 </a:t>
            </a:r>
            <a:r>
              <a:rPr lang="en-US" sz="1600" b="1" smtClean="0">
                <a:solidFill>
                  <a:schemeClr val="accent6">
                    <a:lumMod val="75000"/>
                  </a:schemeClr>
                </a:solidFill>
                <a:latin typeface="Consolas"/>
                <a:cs typeface="Consolas"/>
              </a:rPr>
              <a:t>OK</a:t>
            </a:r>
          </a:p>
          <a:p>
            <a:pPr marL="0" indent="0">
              <a:lnSpc>
                <a:spcPct val="50000"/>
              </a:lnSpc>
              <a:buFont typeface="Arial"/>
              <a:buNone/>
            </a:pPr>
            <a:r>
              <a:rPr lang="en-US" sz="1600" b="1" smtClean="0">
                <a:solidFill>
                  <a:schemeClr val="accent6">
                    <a:lumMod val="75000"/>
                  </a:schemeClr>
                </a:solidFill>
                <a:latin typeface="Consolas"/>
                <a:cs typeface="Consolas"/>
              </a:rPr>
              <a:t>...</a:t>
            </a:r>
          </a:p>
          <a:p>
            <a:pPr marL="0" indent="0">
              <a:lnSpc>
                <a:spcPct val="50000"/>
              </a:lnSpc>
              <a:buFont typeface="Arial"/>
              <a:buNone/>
            </a:pPr>
            <a:r>
              <a:rPr lang="en-US" sz="1600" b="1" smtClean="0">
                <a:solidFill>
                  <a:srgbClr val="FF0000"/>
                </a:solidFill>
                <a:latin typeface="Consolas"/>
                <a:cs typeface="Consolas"/>
              </a:rPr>
              <a:t>{ JSON }</a:t>
            </a:r>
            <a:endParaRPr lang="en-US" sz="1600" b="1" dirty="0" smtClean="0">
              <a:solidFill>
                <a:srgbClr val="FF0000"/>
              </a:solidFill>
              <a:latin typeface="Consolas"/>
              <a:cs typeface="Consolas"/>
            </a:endParaRPr>
          </a:p>
        </p:txBody>
      </p:sp>
    </p:spTree>
    <p:extLst>
      <p:ext uri="{BB962C8B-B14F-4D97-AF65-F5344CB8AC3E}">
        <p14:creationId xmlns:p14="http://schemas.microsoft.com/office/powerpoint/2010/main" val="41570264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pPr marL="0" indent="0">
              <a:buNone/>
            </a:pPr>
            <a:endParaRPr lang="en-US" dirty="0" smtClean="0"/>
          </a:p>
        </p:txBody>
      </p:sp>
      <p:pic>
        <p:nvPicPr>
          <p:cNvPr id="14" name="Picture 13" descr="instdas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400" y="1603099"/>
            <a:ext cx="9842500" cy="4315096"/>
          </a:xfrm>
          <a:prstGeom prst="rect">
            <a:avLst/>
          </a:prstGeom>
        </p:spPr>
      </p:pic>
      <p:sp>
        <p:nvSpPr>
          <p:cNvPr id="2" name="Text Placeholder 1"/>
          <p:cNvSpPr>
            <a:spLocks noGrp="1"/>
          </p:cNvSpPr>
          <p:nvPr>
            <p:ph type="body" sz="quarter" idx="10"/>
          </p:nvPr>
        </p:nvSpPr>
        <p:spPr/>
        <p:txBody>
          <a:bodyPr/>
          <a:lstStyle/>
          <a:p>
            <a:r>
              <a:rPr lang="en-US" dirty="0" smtClean="0"/>
              <a:t>No More Pointy-</a:t>
            </a:r>
            <a:r>
              <a:rPr lang="en-US" dirty="0" err="1" smtClean="0"/>
              <a:t>Clicky</a:t>
            </a:r>
            <a:r>
              <a:rPr lang="en-US" dirty="0" smtClean="0"/>
              <a:t> (1 of 2)</a:t>
            </a:r>
            <a:endParaRPr lang="en-US" dirty="0"/>
          </a:p>
        </p:txBody>
      </p:sp>
    </p:spTree>
    <p:extLst>
      <p:ext uri="{BB962C8B-B14F-4D97-AF65-F5344CB8AC3E}">
        <p14:creationId xmlns:p14="http://schemas.microsoft.com/office/powerpoint/2010/main" val="189877416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stdash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400" y="1603099"/>
            <a:ext cx="9842500" cy="4315096"/>
          </a:xfrm>
          <a:prstGeom prst="rect">
            <a:avLst/>
          </a:prstGeom>
        </p:spPr>
      </p:pic>
      <p:sp>
        <p:nvSpPr>
          <p:cNvPr id="2" name="Text Placeholder 1"/>
          <p:cNvSpPr>
            <a:spLocks noGrp="1"/>
          </p:cNvSpPr>
          <p:nvPr>
            <p:ph type="body" sz="quarter" idx="10"/>
          </p:nvPr>
        </p:nvSpPr>
        <p:spPr/>
        <p:txBody>
          <a:bodyPr/>
          <a:lstStyle/>
          <a:p>
            <a:r>
              <a:rPr lang="en-US" dirty="0" smtClean="0"/>
              <a:t>No More Pointy-</a:t>
            </a:r>
            <a:r>
              <a:rPr lang="en-US" dirty="0" err="1" smtClean="0"/>
              <a:t>Clicky</a:t>
            </a:r>
            <a:r>
              <a:rPr lang="en-US" dirty="0" smtClean="0"/>
              <a:t> (2 of 2)</a:t>
            </a:r>
            <a:endParaRPr lang="en-US" dirty="0"/>
          </a:p>
        </p:txBody>
      </p:sp>
      <p:sp>
        <p:nvSpPr>
          <p:cNvPr id="3" name="Text Placeholder 2"/>
          <p:cNvSpPr>
            <a:spLocks noGrp="1"/>
          </p:cNvSpPr>
          <p:nvPr>
            <p:ph type="body" sz="quarter" idx="11"/>
          </p:nvPr>
        </p:nvSpPr>
        <p:spPr/>
        <p:txBody>
          <a:bodyPr/>
          <a:lstStyle/>
          <a:p>
            <a:pPr marL="0" indent="0">
              <a:buNone/>
            </a:pPr>
            <a:r>
              <a:rPr lang="en-US" dirty="0" smtClean="0"/>
              <a:t>	</a:t>
            </a:r>
          </a:p>
        </p:txBody>
      </p:sp>
      <p:pic>
        <p:nvPicPr>
          <p:cNvPr id="11" name="Picture 10" descr="clippy.png"/>
          <p:cNvPicPr>
            <a:picLocks noChangeAspect="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1557865" y="2318531"/>
            <a:ext cx="6075051" cy="3348567"/>
          </a:xfrm>
          <a:prstGeom prst="rect">
            <a:avLst/>
          </a:prstGeom>
        </p:spPr>
      </p:pic>
      <p:sp>
        <p:nvSpPr>
          <p:cNvPr id="12" name="Oval Callout 11"/>
          <p:cNvSpPr/>
          <p:nvPr/>
        </p:nvSpPr>
        <p:spPr>
          <a:xfrm>
            <a:off x="3021983" y="1409882"/>
            <a:ext cx="7349698" cy="993316"/>
          </a:xfrm>
          <a:prstGeom prst="wedgeEllipseCallout">
            <a:avLst/>
          </a:prstGeom>
          <a:solidFill>
            <a:schemeClr val="bg1">
              <a:lumMod val="50000"/>
            </a:schemeClr>
          </a:solidFill>
          <a:ln/>
          <a:effectLst>
            <a:glow rad="101600">
              <a:srgbClr val="660066">
                <a:alpha val="75000"/>
              </a:srgbClr>
            </a:glow>
          </a:effectLst>
        </p:spPr>
        <p:style>
          <a:lnRef idx="1">
            <a:schemeClr val="accent1"/>
          </a:lnRef>
          <a:fillRef idx="3">
            <a:schemeClr val="accent1"/>
          </a:fillRef>
          <a:effectRef idx="2">
            <a:schemeClr val="accent1"/>
          </a:effectRef>
          <a:fontRef idx="minor">
            <a:schemeClr val="lt1"/>
          </a:fontRef>
        </p:style>
        <p:txBody>
          <a:bodyPr/>
          <a:lstStyle/>
          <a:p>
            <a:pPr algn="ctr"/>
            <a:r>
              <a:rPr lang="en-US" dirty="0" smtClean="0"/>
              <a:t>Looks like you don’t actually </a:t>
            </a:r>
            <a:r>
              <a:rPr lang="en-US" dirty="0" err="1" smtClean="0"/>
              <a:t>wanna</a:t>
            </a:r>
            <a:r>
              <a:rPr lang="en-US" dirty="0" smtClean="0"/>
              <a:t> go home tonight.</a:t>
            </a:r>
            <a:endParaRPr lang="en-US" dirty="0"/>
          </a:p>
          <a:p>
            <a:pPr algn="ctr"/>
            <a:r>
              <a:rPr lang="en-US" dirty="0" smtClean="0"/>
              <a:t>Should I order pizza?</a:t>
            </a:r>
            <a:endParaRPr lang="en-US" dirty="0"/>
          </a:p>
        </p:txBody>
      </p:sp>
    </p:spTree>
    <p:extLst>
      <p:ext uri="{BB962C8B-B14F-4D97-AF65-F5344CB8AC3E}">
        <p14:creationId xmlns:p14="http://schemas.microsoft.com/office/powerpoint/2010/main" val="418381659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body" idx="1"/>
          </p:nvPr>
        </p:nvSpPr>
        <p:spPr>
          <a:xfrm>
            <a:off x="762000" y="636588"/>
            <a:ext cx="10668000" cy="68862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A3B3B"/>
              </a:buClr>
              <a:buSzPts val="4000"/>
              <a:buFont typeface="Arial"/>
              <a:buNone/>
            </a:pPr>
            <a:r>
              <a:rPr lang="en-US" sz="4000" b="1" i="0" u="none" strike="noStrike" cap="none" dirty="0">
                <a:solidFill>
                  <a:srgbClr val="3A3B3B"/>
                </a:solidFill>
                <a:latin typeface="Avenir"/>
                <a:ea typeface="Avenir"/>
                <a:cs typeface="Avenir"/>
                <a:sym typeface="Avenir"/>
              </a:rPr>
              <a:t>Fire Exit </a:t>
            </a:r>
            <a:r>
              <a:rPr lang="en-US" sz="4000" b="1" i="0" u="none" strike="noStrike" cap="none" dirty="0" smtClean="0">
                <a:solidFill>
                  <a:srgbClr val="3A3B3B"/>
                </a:solidFill>
                <a:latin typeface="Avenir"/>
                <a:ea typeface="Avenir"/>
                <a:cs typeface="Avenir"/>
                <a:sym typeface="Avenir"/>
              </a:rPr>
              <a:t>Announcement </a:t>
            </a:r>
            <a:r>
              <a:rPr lang="en-US" sz="2400" dirty="0" smtClean="0"/>
              <a:t>- </a:t>
            </a:r>
            <a:r>
              <a:rPr lang="en-US" sz="2400" b="1" i="0" u="none" strike="noStrike" cap="none" dirty="0" smtClean="0">
                <a:solidFill>
                  <a:srgbClr val="3A3B3B"/>
                </a:solidFill>
                <a:sym typeface="Avenir"/>
              </a:rPr>
              <a:t>You know the </a:t>
            </a:r>
            <a:r>
              <a:rPr lang="en-US" sz="2400" dirty="0" smtClean="0"/>
              <a:t>“</a:t>
            </a:r>
            <a:r>
              <a:rPr lang="en-US" sz="2400" b="1" i="0" u="none" strike="noStrike" cap="none" dirty="0" smtClean="0">
                <a:solidFill>
                  <a:srgbClr val="3A3B3B"/>
                </a:solidFill>
                <a:sym typeface="Avenir"/>
              </a:rPr>
              <a:t>drill” </a:t>
            </a:r>
            <a:r>
              <a:rPr lang="en-US" sz="2400" b="1" i="0" u="none" strike="noStrike" cap="none" dirty="0" smtClean="0">
                <a:solidFill>
                  <a:srgbClr val="3A3B3B"/>
                </a:solidFill>
                <a:sym typeface="Wingdings"/>
              </a:rPr>
              <a:t></a:t>
            </a:r>
            <a:endParaRPr sz="2400" dirty="0"/>
          </a:p>
        </p:txBody>
      </p:sp>
      <p:sp>
        <p:nvSpPr>
          <p:cNvPr id="28" name="Shape 28"/>
          <p:cNvSpPr txBox="1">
            <a:spLocks noGrp="1"/>
          </p:cNvSpPr>
          <p:nvPr>
            <p:ph type="body" idx="2"/>
          </p:nvPr>
        </p:nvSpPr>
        <p:spPr>
          <a:xfrm>
            <a:off x="762000" y="1603099"/>
            <a:ext cx="10668000" cy="442664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3A3B3B"/>
              </a:buClr>
              <a:buSzPts val="2800"/>
              <a:buFont typeface="Arial"/>
              <a:buChar char="•"/>
            </a:pPr>
            <a:r>
              <a:rPr lang="en-US" sz="2800" b="0" i="0" u="none" strike="noStrike" cap="none" dirty="0">
                <a:solidFill>
                  <a:srgbClr val="3A3B3B"/>
                </a:solidFill>
                <a:latin typeface="Avenir"/>
                <a:ea typeface="Avenir"/>
                <a:cs typeface="Avenir"/>
                <a:sym typeface="Avenir"/>
              </a:rPr>
              <a:t>Please note the locations of the surrounding emergency exits</a:t>
            </a:r>
            <a:r>
              <a:rPr lang="en-US" dirty="0"/>
              <a:t> &amp; located the nearest lit EXIT sign to you</a:t>
            </a:r>
            <a:endParaRPr dirty="0"/>
          </a:p>
          <a:p>
            <a:pPr marL="228600" marR="0" lvl="0" indent="-228600" algn="l" rtl="0">
              <a:lnSpc>
                <a:spcPct val="90000"/>
              </a:lnSpc>
              <a:spcBef>
                <a:spcPts val="2800"/>
              </a:spcBef>
              <a:spcAft>
                <a:spcPts val="0"/>
              </a:spcAft>
              <a:buClr>
                <a:srgbClr val="3A3B3B"/>
              </a:buClr>
              <a:buSzPts val="2800"/>
              <a:buFont typeface="Arial"/>
              <a:buChar char="•"/>
            </a:pPr>
            <a:r>
              <a:rPr lang="en-US" sz="2800" b="0" i="0" u="none" strike="noStrike" cap="none" dirty="0">
                <a:solidFill>
                  <a:srgbClr val="3A3B3B"/>
                </a:solidFill>
                <a:latin typeface="Avenir"/>
                <a:ea typeface="Avenir"/>
                <a:cs typeface="Avenir"/>
                <a:sym typeface="Avenir"/>
              </a:rPr>
              <a:t>In the event of a fire alarm or other emergency, please calmly exit to the public concourse area</a:t>
            </a:r>
            <a:endParaRPr dirty="0"/>
          </a:p>
          <a:p>
            <a:pPr marL="228600" marR="0" lvl="0" indent="-228600" algn="l" rtl="0">
              <a:lnSpc>
                <a:spcPct val="90000"/>
              </a:lnSpc>
              <a:spcBef>
                <a:spcPts val="2800"/>
              </a:spcBef>
              <a:spcAft>
                <a:spcPts val="0"/>
              </a:spcAft>
              <a:buClr>
                <a:srgbClr val="3A3B3B"/>
              </a:buClr>
              <a:buSzPts val="2800"/>
              <a:buFont typeface="Arial"/>
              <a:buChar char="•"/>
            </a:pPr>
            <a:r>
              <a:rPr lang="en-US" sz="2800" b="0" i="0" u="none" strike="noStrike" cap="none" dirty="0">
                <a:solidFill>
                  <a:srgbClr val="3A3B3B"/>
                </a:solidFill>
                <a:latin typeface="Avenir"/>
                <a:ea typeface="Avenir"/>
                <a:cs typeface="Avenir"/>
                <a:sym typeface="Avenir"/>
              </a:rPr>
              <a:t>Emergency exit stairwells leading to the outside of this facility are located along the public concourse</a:t>
            </a:r>
            <a:endParaRPr dirty="0"/>
          </a:p>
          <a:p>
            <a:pPr marL="228600" marR="0" lvl="0" indent="-228600" algn="l" rtl="0">
              <a:lnSpc>
                <a:spcPct val="90000"/>
              </a:lnSpc>
              <a:spcBef>
                <a:spcPts val="2800"/>
              </a:spcBef>
              <a:spcAft>
                <a:spcPts val="0"/>
              </a:spcAft>
              <a:buClr>
                <a:srgbClr val="3A3B3B"/>
              </a:buClr>
              <a:buSzPts val="2800"/>
              <a:buFont typeface="Arial"/>
              <a:buChar char="•"/>
            </a:pPr>
            <a:r>
              <a:rPr lang="en-US" sz="2800" b="0" i="0" u="none" strike="noStrike" cap="none" dirty="0">
                <a:solidFill>
                  <a:srgbClr val="3A3B3B"/>
                </a:solidFill>
                <a:latin typeface="Avenir"/>
                <a:ea typeface="Avenir"/>
                <a:cs typeface="Avenir"/>
                <a:sym typeface="Avenir"/>
              </a:rPr>
              <a:t>For your safety in an emergency, please follow the directions of the Public Safety Staff</a:t>
            </a:r>
            <a:endParaRPr dirty="0"/>
          </a:p>
        </p:txBody>
      </p:sp>
    </p:spTree>
    <p:extLst>
      <p:ext uri="{BB962C8B-B14F-4D97-AF65-F5344CB8AC3E}">
        <p14:creationId xmlns:p14="http://schemas.microsoft.com/office/powerpoint/2010/main" val="83761384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Ops Manager API (/docs)</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p:txBody>
      </p:sp>
      <p:pic>
        <p:nvPicPr>
          <p:cNvPr id="4" name="Picture 3" descr="opsmanapidoc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335" y="1345390"/>
            <a:ext cx="8844443" cy="4633549"/>
          </a:xfrm>
          <a:prstGeom prst="rect">
            <a:avLst/>
          </a:prstGeom>
          <a:effectLst>
            <a:glow rad="101600">
              <a:srgbClr val="660066">
                <a:alpha val="75000"/>
              </a:srgbClr>
            </a:glow>
          </a:effectLst>
        </p:spPr>
      </p:pic>
      <p:cxnSp>
        <p:nvCxnSpPr>
          <p:cNvPr id="6" name="Straight Connector 5"/>
          <p:cNvCxnSpPr/>
          <p:nvPr/>
        </p:nvCxnSpPr>
        <p:spPr>
          <a:xfrm>
            <a:off x="4242458" y="2040006"/>
            <a:ext cx="1432167"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444539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Déjà vu?</a:t>
            </a:r>
          </a:p>
          <a:p>
            <a:endParaRPr lang="en-US" dirty="0"/>
          </a:p>
          <a:p>
            <a:endParaRPr lang="en-US" dirty="0"/>
          </a:p>
        </p:txBody>
      </p:sp>
      <p:pic>
        <p:nvPicPr>
          <p:cNvPr id="4" name="Picture 3" descr="uaa_admin_creds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630" y="1603099"/>
            <a:ext cx="10565612" cy="2177408"/>
          </a:xfrm>
          <a:prstGeom prst="rect">
            <a:avLst/>
          </a:prstGeom>
          <a:effectLst>
            <a:glow rad="101600">
              <a:srgbClr val="660066">
                <a:alpha val="75000"/>
              </a:srgbClr>
            </a:glow>
          </a:effectLst>
        </p:spPr>
      </p:pic>
      <p:pic>
        <p:nvPicPr>
          <p:cNvPr id="5" name="Picture 4" descr="uaa_admin_cred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3418023"/>
            <a:ext cx="5591406" cy="2611716"/>
          </a:xfrm>
          <a:prstGeom prst="rect">
            <a:avLst/>
          </a:prstGeom>
          <a:effectLst>
            <a:glow rad="101600">
              <a:srgbClr val="660066">
                <a:alpha val="75000"/>
              </a:srgbClr>
            </a:glow>
          </a:effectLst>
        </p:spPr>
      </p:pic>
      <p:sp>
        <p:nvSpPr>
          <p:cNvPr id="3" name="Text Placeholder 2"/>
          <p:cNvSpPr>
            <a:spLocks noGrp="1"/>
          </p:cNvSpPr>
          <p:nvPr>
            <p:ph type="body" sz="quarter" idx="11"/>
          </p:nvPr>
        </p:nvSpPr>
        <p:spPr>
          <a:xfrm>
            <a:off x="5296317" y="4521255"/>
            <a:ext cx="6228260" cy="842206"/>
          </a:xfrm>
          <a:solidFill>
            <a:schemeClr val="tx1"/>
          </a:solidFill>
          <a:effectLst>
            <a:glow rad="101600">
              <a:srgbClr val="660066">
                <a:alpha val="75000"/>
              </a:srgbClr>
            </a:glow>
          </a:effectLst>
        </p:spPr>
        <p:txBody>
          <a:bodyPr/>
          <a:lstStyle/>
          <a:p>
            <a:pPr marL="0" indent="0">
              <a:lnSpc>
                <a:spcPct val="50000"/>
              </a:lnSpc>
              <a:buNone/>
            </a:pPr>
            <a:r>
              <a:rPr lang="en-US" sz="2000" b="1" dirty="0">
                <a:solidFill>
                  <a:schemeClr val="accent6">
                    <a:lumMod val="50000"/>
                  </a:schemeClr>
                </a:solidFill>
                <a:latin typeface="Consolas"/>
                <a:cs typeface="Consolas"/>
              </a:rPr>
              <a:t>&gt; </a:t>
            </a:r>
            <a:r>
              <a:rPr lang="en-US" sz="2000" b="1" dirty="0" err="1">
                <a:solidFill>
                  <a:schemeClr val="accent6">
                    <a:lumMod val="50000"/>
                  </a:schemeClr>
                </a:solidFill>
                <a:latin typeface="Consolas"/>
                <a:cs typeface="Consolas"/>
              </a:rPr>
              <a:t>c</a:t>
            </a:r>
            <a:r>
              <a:rPr lang="en-US" sz="2000" b="1" dirty="0" err="1" smtClean="0">
                <a:solidFill>
                  <a:schemeClr val="accent6">
                    <a:lumMod val="50000"/>
                  </a:schemeClr>
                </a:solidFill>
                <a:latin typeface="Consolas"/>
                <a:cs typeface="Consolas"/>
              </a:rPr>
              <a:t>f</a:t>
            </a:r>
            <a:r>
              <a:rPr lang="en-US" sz="2000" b="1" dirty="0" smtClean="0">
                <a:solidFill>
                  <a:schemeClr val="accent6">
                    <a:lumMod val="50000"/>
                  </a:schemeClr>
                </a:solidFill>
                <a:latin typeface="Consolas"/>
                <a:cs typeface="Consolas"/>
              </a:rPr>
              <a:t> login \</a:t>
            </a:r>
          </a:p>
          <a:p>
            <a:pPr marL="0" indent="0">
              <a:lnSpc>
                <a:spcPct val="50000"/>
              </a:lnSpc>
              <a:buNone/>
            </a:pPr>
            <a:r>
              <a:rPr lang="en-US" sz="2000" b="1" dirty="0">
                <a:solidFill>
                  <a:schemeClr val="accent6">
                    <a:lumMod val="50000"/>
                  </a:schemeClr>
                </a:solidFill>
                <a:latin typeface="Consolas"/>
                <a:cs typeface="Consolas"/>
              </a:rPr>
              <a:t> </a:t>
            </a:r>
            <a:r>
              <a:rPr lang="en-US" sz="2000" b="1" dirty="0" smtClean="0">
                <a:solidFill>
                  <a:schemeClr val="accent6">
                    <a:lumMod val="50000"/>
                  </a:schemeClr>
                </a:solidFill>
                <a:latin typeface="Consolas"/>
                <a:cs typeface="Consolas"/>
              </a:rPr>
              <a:t>  </a:t>
            </a:r>
            <a:r>
              <a:rPr lang="mr-IN" sz="2000" b="1" dirty="0" smtClean="0">
                <a:solidFill>
                  <a:schemeClr val="accent6">
                    <a:lumMod val="50000"/>
                  </a:schemeClr>
                </a:solidFill>
                <a:latin typeface="Consolas"/>
                <a:cs typeface="Consolas"/>
              </a:rPr>
              <a:t>–</a:t>
            </a:r>
            <a:r>
              <a:rPr lang="en-US" sz="2000" b="1" dirty="0" smtClean="0">
                <a:solidFill>
                  <a:schemeClr val="accent6">
                    <a:lumMod val="50000"/>
                  </a:schemeClr>
                </a:solidFill>
                <a:latin typeface="Consolas"/>
                <a:cs typeface="Consolas"/>
              </a:rPr>
              <a:t>a </a:t>
            </a:r>
            <a:r>
              <a:rPr lang="en-US" sz="2000" b="1" dirty="0" err="1" smtClean="0">
                <a:solidFill>
                  <a:schemeClr val="accent6">
                    <a:lumMod val="50000"/>
                  </a:schemeClr>
                </a:solidFill>
                <a:latin typeface="Consolas"/>
                <a:cs typeface="Consolas"/>
              </a:rPr>
              <a:t>api.sys.amcginlay.gcp.pivotaledu.io</a:t>
            </a:r>
            <a:r>
              <a:rPr lang="en-US" sz="2000" b="1" dirty="0" smtClean="0">
                <a:solidFill>
                  <a:schemeClr val="accent6">
                    <a:lumMod val="50000"/>
                  </a:schemeClr>
                </a:solidFill>
                <a:latin typeface="Consolas"/>
                <a:cs typeface="Consolas"/>
              </a:rPr>
              <a:t> \</a:t>
            </a:r>
          </a:p>
          <a:p>
            <a:pPr marL="0" indent="0">
              <a:lnSpc>
                <a:spcPct val="50000"/>
              </a:lnSpc>
              <a:buNone/>
            </a:pPr>
            <a:r>
              <a:rPr lang="en-US" sz="2000" b="1" dirty="0">
                <a:solidFill>
                  <a:schemeClr val="accent6">
                    <a:lumMod val="50000"/>
                  </a:schemeClr>
                </a:solidFill>
                <a:latin typeface="Consolas"/>
                <a:cs typeface="Consolas"/>
              </a:rPr>
              <a:t> </a:t>
            </a:r>
            <a:r>
              <a:rPr lang="en-US" sz="2000" b="1" dirty="0" smtClean="0">
                <a:solidFill>
                  <a:schemeClr val="accent6">
                    <a:lumMod val="50000"/>
                  </a:schemeClr>
                </a:solidFill>
                <a:latin typeface="Consolas"/>
                <a:cs typeface="Consolas"/>
              </a:rPr>
              <a:t>  </a:t>
            </a:r>
            <a:r>
              <a:rPr lang="mr-IN" sz="2000" b="1" dirty="0" smtClean="0">
                <a:solidFill>
                  <a:schemeClr val="accent6">
                    <a:lumMod val="50000"/>
                  </a:schemeClr>
                </a:solidFill>
                <a:latin typeface="Consolas"/>
                <a:cs typeface="Consolas"/>
              </a:rPr>
              <a:t>–</a:t>
            </a:r>
            <a:r>
              <a:rPr lang="en-US" sz="2000" b="1" dirty="0" smtClean="0">
                <a:solidFill>
                  <a:schemeClr val="accent6">
                    <a:lumMod val="50000"/>
                  </a:schemeClr>
                </a:solidFill>
                <a:latin typeface="Consolas"/>
                <a:cs typeface="Consolas"/>
              </a:rPr>
              <a:t>u admin</a:t>
            </a:r>
            <a:endParaRPr lang="en-US" sz="2000" b="1" dirty="0">
              <a:solidFill>
                <a:schemeClr val="accent6">
                  <a:lumMod val="50000"/>
                </a:schemeClr>
              </a:solidFill>
              <a:latin typeface="Consolas"/>
              <a:cs typeface="Consolas"/>
            </a:endParaRPr>
          </a:p>
        </p:txBody>
      </p:sp>
      <p:cxnSp>
        <p:nvCxnSpPr>
          <p:cNvPr id="9" name="Straight Connector 8"/>
          <p:cNvCxnSpPr/>
          <p:nvPr/>
        </p:nvCxnSpPr>
        <p:spPr>
          <a:xfrm>
            <a:off x="2985934" y="3066764"/>
            <a:ext cx="2904867" cy="0"/>
          </a:xfrm>
          <a:prstGeom prst="line">
            <a:avLst/>
          </a:prstGeom>
          <a:ln w="152400" cmpd="sng"/>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076322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Pivotal Network API (/docs/</a:t>
            </a:r>
            <a:r>
              <a:rPr lang="en-US" dirty="0" err="1" smtClean="0"/>
              <a:t>api</a:t>
            </a:r>
            <a:r>
              <a:rPr lang="en-US" dirty="0" smtClean="0"/>
              <a:t>)</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p:txBody>
      </p:sp>
      <p:pic>
        <p:nvPicPr>
          <p:cNvPr id="6" name="Picture 5" descr="pivnet-ap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508" y="1325216"/>
            <a:ext cx="7935247" cy="5003139"/>
          </a:xfrm>
          <a:prstGeom prst="rect">
            <a:avLst/>
          </a:prstGeom>
          <a:effectLst>
            <a:glow rad="101600">
              <a:srgbClr val="660066">
                <a:alpha val="75000"/>
              </a:srgbClr>
            </a:glow>
          </a:effectLst>
        </p:spPr>
      </p:pic>
    </p:spTree>
    <p:extLst>
      <p:ext uri="{BB962C8B-B14F-4D97-AF65-F5344CB8AC3E}">
        <p14:creationId xmlns:p14="http://schemas.microsoft.com/office/powerpoint/2010/main" val="267118782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API GET requests via the browser (1 of 2)</a:t>
            </a:r>
            <a:endParaRPr lang="en-US" dirty="0"/>
          </a:p>
          <a:p>
            <a:endParaRPr lang="en-US" dirty="0"/>
          </a:p>
        </p:txBody>
      </p:sp>
      <p:sp>
        <p:nvSpPr>
          <p:cNvPr id="3" name="Text Placeholder 2"/>
          <p:cNvSpPr>
            <a:spLocks noGrp="1"/>
          </p:cNvSpPr>
          <p:nvPr>
            <p:ph type="body" sz="quarter" idx="11"/>
          </p:nvPr>
        </p:nvSpPr>
        <p:spPr>
          <a:xfrm>
            <a:off x="762000" y="1603099"/>
            <a:ext cx="7552267" cy="4426640"/>
          </a:xfrm>
        </p:spPr>
        <p:txBody>
          <a:bodyPr/>
          <a:lstStyle/>
          <a:p>
            <a:r>
              <a:rPr lang="en-US" dirty="0" smtClean="0"/>
              <a:t>The API documents the endpoints.</a:t>
            </a:r>
          </a:p>
          <a:p>
            <a:r>
              <a:rPr lang="en-US" dirty="0" smtClean="0"/>
              <a:t>You can access </a:t>
            </a:r>
            <a:r>
              <a:rPr lang="en-US" dirty="0"/>
              <a:t>GET method API requests via an </a:t>
            </a:r>
            <a:r>
              <a:rPr lang="en-US" b="1" dirty="0"/>
              <a:t>authenticated browser</a:t>
            </a:r>
            <a:r>
              <a:rPr lang="en-US" dirty="0"/>
              <a:t> session.</a:t>
            </a:r>
          </a:p>
          <a:p>
            <a:r>
              <a:rPr lang="en-US" dirty="0" smtClean="0"/>
              <a:t>For example:</a:t>
            </a:r>
          </a:p>
          <a:p>
            <a:pPr lvl="1"/>
            <a:r>
              <a:rPr lang="en-US" dirty="0" smtClean="0"/>
              <a:t>Navigate to </a:t>
            </a:r>
            <a:r>
              <a:rPr lang="en-US" dirty="0" smtClean="0">
                <a:hlinkClick r:id="rId3"/>
              </a:rPr>
              <a:t>https://YOUR_OPSMAN/</a:t>
            </a:r>
            <a:r>
              <a:rPr lang="en-US" dirty="0">
                <a:hlinkClick r:id="rId3"/>
              </a:rPr>
              <a:t>api/v0/staged/</a:t>
            </a:r>
            <a:r>
              <a:rPr lang="en-US" b="1" dirty="0">
                <a:hlinkClick r:id="rId3"/>
              </a:rPr>
              <a:t>director</a:t>
            </a:r>
            <a:r>
              <a:rPr lang="en-US" dirty="0">
                <a:hlinkClick r:id="rId3"/>
              </a:rPr>
              <a:t>/</a:t>
            </a:r>
            <a:r>
              <a:rPr lang="en-US" dirty="0" smtClean="0">
                <a:hlinkClick r:id="rId3"/>
              </a:rPr>
              <a:t>properties</a:t>
            </a:r>
            <a:endParaRPr lang="en-US" dirty="0"/>
          </a:p>
          <a:p>
            <a:pPr lvl="1"/>
            <a:r>
              <a:rPr lang="en-US" dirty="0" smtClean="0"/>
              <a:t>Find the </a:t>
            </a:r>
            <a:r>
              <a:rPr lang="en-US" b="1" dirty="0" err="1" smtClean="0"/>
              <a:t>resurrector_enabled</a:t>
            </a:r>
            <a:r>
              <a:rPr lang="en-US" dirty="0" smtClean="0"/>
              <a:t> entry in the resulting JSON.</a:t>
            </a:r>
          </a:p>
          <a:p>
            <a:pPr lvl="1"/>
            <a:r>
              <a:rPr lang="en-US" dirty="0" smtClean="0"/>
              <a:t>The entry </a:t>
            </a:r>
            <a:r>
              <a:rPr lang="en-US" b="1" dirty="0" smtClean="0"/>
              <a:t>value</a:t>
            </a:r>
            <a:r>
              <a:rPr lang="en-US" dirty="0" smtClean="0"/>
              <a:t> should match the setting shown in the </a:t>
            </a:r>
            <a:r>
              <a:rPr lang="en-US" dirty="0"/>
              <a:t>Ops Manager Director </a:t>
            </a:r>
            <a:r>
              <a:rPr lang="en-US" dirty="0" err="1"/>
              <a:t>Config</a:t>
            </a:r>
            <a:r>
              <a:rPr lang="en-US" dirty="0"/>
              <a:t> page</a:t>
            </a:r>
            <a:r>
              <a:rPr lang="en-US" dirty="0" smtClean="0"/>
              <a:t>.</a:t>
            </a:r>
          </a:p>
        </p:txBody>
      </p:sp>
      <p:pic>
        <p:nvPicPr>
          <p:cNvPr id="5" name="Picture 4" descr="directorconfi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2374" y="1603099"/>
            <a:ext cx="3186953" cy="4009393"/>
          </a:xfrm>
          <a:prstGeom prst="rect">
            <a:avLst/>
          </a:prstGeom>
          <a:effectLst>
            <a:glow rad="101600">
              <a:srgbClr val="660066">
                <a:alpha val="75000"/>
              </a:srgbClr>
            </a:glow>
          </a:effectLst>
        </p:spPr>
      </p:pic>
    </p:spTree>
    <p:extLst>
      <p:ext uri="{BB962C8B-B14F-4D97-AF65-F5344CB8AC3E}">
        <p14:creationId xmlns:p14="http://schemas.microsoft.com/office/powerpoint/2010/main" val="44444539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API GET requests via the browser (1 of 2)</a:t>
            </a:r>
          </a:p>
          <a:p>
            <a:endParaRPr lang="en-US" dirty="0"/>
          </a:p>
        </p:txBody>
      </p:sp>
      <p:sp>
        <p:nvSpPr>
          <p:cNvPr id="3" name="Text Placeholder 2"/>
          <p:cNvSpPr>
            <a:spLocks noGrp="1"/>
          </p:cNvSpPr>
          <p:nvPr>
            <p:ph type="body" sz="quarter" idx="11"/>
          </p:nvPr>
        </p:nvSpPr>
        <p:spPr>
          <a:xfrm>
            <a:off x="3919395" y="1603099"/>
            <a:ext cx="7510605" cy="4845694"/>
          </a:xfrm>
        </p:spPr>
        <p:txBody>
          <a:bodyPr/>
          <a:lstStyle/>
          <a:p>
            <a:pPr marL="0" indent="0">
              <a:buNone/>
            </a:pPr>
            <a:r>
              <a:rPr lang="en-US" dirty="0" smtClean="0"/>
              <a:t>Product </a:t>
            </a:r>
            <a:r>
              <a:rPr lang="en-US" dirty="0" err="1" smtClean="0"/>
              <a:t>config</a:t>
            </a:r>
            <a:r>
              <a:rPr lang="en-US" dirty="0" smtClean="0"/>
              <a:t> divides into four sub-parts, each with their own endpoints:</a:t>
            </a:r>
          </a:p>
          <a:p>
            <a:pPr marL="0" indent="0">
              <a:buNone/>
            </a:pPr>
            <a:endParaRPr lang="en-US" dirty="0" smtClean="0"/>
          </a:p>
          <a:p>
            <a:r>
              <a:rPr lang="en-US" dirty="0" err="1" smtClean="0"/>
              <a:t>networks_and_azs</a:t>
            </a:r>
            <a:r>
              <a:rPr lang="en-US" dirty="0"/>
              <a:t/>
            </a:r>
            <a:br>
              <a:rPr lang="en-US" dirty="0"/>
            </a:br>
            <a:r>
              <a:rPr lang="en-US" sz="1400" dirty="0" smtClean="0">
                <a:latin typeface="Courier"/>
                <a:cs typeface="Courier"/>
              </a:rPr>
              <a:t>.../</a:t>
            </a:r>
            <a:r>
              <a:rPr lang="en-US" sz="1400" dirty="0" err="1" smtClean="0">
                <a:latin typeface="Courier"/>
                <a:cs typeface="Courier"/>
              </a:rPr>
              <a:t>api</a:t>
            </a:r>
            <a:r>
              <a:rPr lang="en-US" sz="1400" dirty="0">
                <a:latin typeface="Courier"/>
                <a:cs typeface="Courier"/>
              </a:rPr>
              <a:t>/v0/staged/products</a:t>
            </a:r>
            <a:r>
              <a:rPr lang="en-US" sz="1400" dirty="0" smtClean="0">
                <a:latin typeface="Courier"/>
                <a:cs typeface="Courier"/>
              </a:rPr>
              <a:t>/&lt;PRODUCT_GUID&gt;/</a:t>
            </a:r>
            <a:r>
              <a:rPr lang="en-US" sz="1400" dirty="0" err="1" smtClean="0">
                <a:latin typeface="Courier"/>
                <a:cs typeface="Courier"/>
              </a:rPr>
              <a:t>networks_and_azs</a:t>
            </a:r>
            <a:r>
              <a:rPr lang="en-US" sz="1400" dirty="0" smtClean="0">
                <a:latin typeface="Courier"/>
                <a:cs typeface="Courier"/>
              </a:rPr>
              <a:t/>
            </a:r>
            <a:br>
              <a:rPr lang="en-US" sz="1400" dirty="0" smtClean="0">
                <a:latin typeface="Courier"/>
                <a:cs typeface="Courier"/>
              </a:rPr>
            </a:br>
            <a:r>
              <a:rPr lang="en-US" sz="1400" dirty="0" smtClean="0">
                <a:latin typeface="Courier"/>
                <a:cs typeface="Courier"/>
              </a:rPr>
              <a:t> </a:t>
            </a:r>
            <a:endParaRPr lang="en-US" sz="1400" dirty="0">
              <a:latin typeface="Courier"/>
              <a:cs typeface="Courier"/>
            </a:endParaRPr>
          </a:p>
          <a:p>
            <a:r>
              <a:rPr lang="en-US" dirty="0" smtClean="0"/>
              <a:t>properties</a:t>
            </a:r>
            <a:br>
              <a:rPr lang="en-US" dirty="0" smtClean="0"/>
            </a:br>
            <a:r>
              <a:rPr lang="en-US" sz="1400" dirty="0">
                <a:latin typeface="Courier"/>
                <a:cs typeface="Courier"/>
              </a:rPr>
              <a:t>.../</a:t>
            </a:r>
            <a:r>
              <a:rPr lang="en-US" sz="1400" dirty="0" err="1" smtClean="0">
                <a:latin typeface="Courier"/>
                <a:cs typeface="Courier"/>
              </a:rPr>
              <a:t>api</a:t>
            </a:r>
            <a:r>
              <a:rPr lang="en-US" sz="1400" dirty="0">
                <a:latin typeface="Courier"/>
                <a:cs typeface="Courier"/>
              </a:rPr>
              <a:t>/v0/staged/products</a:t>
            </a:r>
            <a:r>
              <a:rPr lang="en-US" sz="1400" dirty="0" smtClean="0">
                <a:latin typeface="Courier"/>
                <a:cs typeface="Courier"/>
              </a:rPr>
              <a:t>/&lt;PRODUCT_GUID</a:t>
            </a:r>
            <a:r>
              <a:rPr lang="en-US" sz="1400" dirty="0">
                <a:latin typeface="Courier"/>
                <a:cs typeface="Courier"/>
              </a:rPr>
              <a:t>&gt;</a:t>
            </a:r>
            <a:r>
              <a:rPr lang="en-US" sz="1400" dirty="0" smtClean="0">
                <a:latin typeface="Courier"/>
                <a:cs typeface="Courier"/>
              </a:rPr>
              <a:t>/properties</a:t>
            </a:r>
            <a:br>
              <a:rPr lang="en-US" sz="1400" dirty="0" smtClean="0">
                <a:latin typeface="Courier"/>
                <a:cs typeface="Courier"/>
              </a:rPr>
            </a:br>
            <a:r>
              <a:rPr lang="en-US" sz="1400" dirty="0" smtClean="0">
                <a:latin typeface="Courier"/>
                <a:cs typeface="Courier"/>
              </a:rPr>
              <a:t> </a:t>
            </a:r>
            <a:endParaRPr lang="en-US" dirty="0">
              <a:latin typeface="Courier"/>
              <a:cs typeface="Courier"/>
            </a:endParaRPr>
          </a:p>
          <a:p>
            <a:r>
              <a:rPr lang="en-US" dirty="0" smtClean="0"/>
              <a:t>errands</a:t>
            </a:r>
            <a:br>
              <a:rPr lang="en-US" dirty="0" smtClean="0"/>
            </a:br>
            <a:r>
              <a:rPr lang="en-US" sz="1400" dirty="0">
                <a:latin typeface="Courier"/>
                <a:cs typeface="Courier"/>
              </a:rPr>
              <a:t>.../</a:t>
            </a:r>
            <a:r>
              <a:rPr lang="en-US" sz="1400" dirty="0" err="1" smtClean="0">
                <a:latin typeface="Courier"/>
                <a:cs typeface="Courier"/>
              </a:rPr>
              <a:t>api</a:t>
            </a:r>
            <a:r>
              <a:rPr lang="en-US" sz="1400" dirty="0">
                <a:latin typeface="Courier"/>
                <a:cs typeface="Courier"/>
              </a:rPr>
              <a:t>/v0/staged/products/&lt;PRODUCT_GUID&gt;</a:t>
            </a:r>
            <a:r>
              <a:rPr lang="en-US" sz="1400" dirty="0" smtClean="0">
                <a:latin typeface="Courier"/>
                <a:cs typeface="Courier"/>
              </a:rPr>
              <a:t>/errands</a:t>
            </a:r>
            <a:r>
              <a:rPr lang="en-US" sz="1400" dirty="0">
                <a:latin typeface="Courier"/>
                <a:cs typeface="Courier"/>
              </a:rPr>
              <a:t/>
            </a:r>
            <a:br>
              <a:rPr lang="en-US" sz="1400" dirty="0">
                <a:latin typeface="Courier"/>
                <a:cs typeface="Courier"/>
              </a:rPr>
            </a:br>
            <a:r>
              <a:rPr lang="en-US" sz="1400" dirty="0">
                <a:latin typeface="Courier"/>
                <a:cs typeface="Courier"/>
              </a:rPr>
              <a:t> </a:t>
            </a:r>
            <a:endParaRPr lang="en-US" sz="1400" dirty="0"/>
          </a:p>
          <a:p>
            <a:r>
              <a:rPr lang="en-US" dirty="0" smtClean="0"/>
              <a:t>resources</a:t>
            </a:r>
            <a:br>
              <a:rPr lang="en-US" dirty="0" smtClean="0"/>
            </a:br>
            <a:r>
              <a:rPr lang="en-US" sz="1400" dirty="0">
                <a:latin typeface="Courier"/>
                <a:cs typeface="Courier"/>
              </a:rPr>
              <a:t>.../</a:t>
            </a:r>
            <a:r>
              <a:rPr lang="en-US" sz="1400" dirty="0" err="1" smtClean="0">
                <a:latin typeface="Courier"/>
                <a:cs typeface="Courier"/>
              </a:rPr>
              <a:t>api</a:t>
            </a:r>
            <a:r>
              <a:rPr lang="en-US" sz="1400" dirty="0">
                <a:latin typeface="Courier"/>
                <a:cs typeface="Courier"/>
              </a:rPr>
              <a:t>/v0/staged/products/&lt;PRODUCT_GUID&gt;</a:t>
            </a:r>
            <a:r>
              <a:rPr lang="en-US" sz="1400" dirty="0" smtClean="0">
                <a:latin typeface="Courier"/>
                <a:cs typeface="Courier"/>
              </a:rPr>
              <a:t>/resources</a:t>
            </a:r>
            <a:endParaRPr lang="en-US" sz="1400" dirty="0"/>
          </a:p>
          <a:p>
            <a:pPr marL="0" indent="0">
              <a:buNone/>
            </a:pPr>
            <a:endParaRPr lang="en-US" dirty="0"/>
          </a:p>
        </p:txBody>
      </p:sp>
      <p:pic>
        <p:nvPicPr>
          <p:cNvPr id="5" name="Picture 4" descr="mysql-pro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92" y="1434281"/>
            <a:ext cx="2956488" cy="5014512"/>
          </a:xfrm>
          <a:prstGeom prst="rect">
            <a:avLst/>
          </a:prstGeom>
          <a:effectLst>
            <a:glow rad="101600">
              <a:srgbClr val="660066">
                <a:alpha val="75000"/>
              </a:srgbClr>
            </a:glow>
          </a:effectLst>
        </p:spPr>
      </p:pic>
      <p:cxnSp>
        <p:nvCxnSpPr>
          <p:cNvPr id="7" name="Straight Arrow Connector 6"/>
          <p:cNvCxnSpPr/>
          <p:nvPr/>
        </p:nvCxnSpPr>
        <p:spPr>
          <a:xfrm>
            <a:off x="2528995" y="3065641"/>
            <a:ext cx="1532724" cy="186127"/>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528995" y="4160511"/>
            <a:ext cx="1532724" cy="130506"/>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528995" y="5025459"/>
            <a:ext cx="1532724" cy="361308"/>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528995" y="5748075"/>
            <a:ext cx="1532724" cy="197076"/>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066416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Ops </a:t>
            </a:r>
            <a:r>
              <a:rPr lang="en-US" dirty="0" smtClean="0"/>
              <a:t>Manager - Curling </a:t>
            </a:r>
            <a:r>
              <a:rPr lang="en-US" dirty="0" smtClean="0"/>
              <a:t>over </a:t>
            </a:r>
            <a:r>
              <a:rPr lang="en-US" dirty="0" smtClean="0"/>
              <a:t>SSH</a:t>
            </a:r>
            <a:endParaRPr lang="en-US" dirty="0"/>
          </a:p>
          <a:p>
            <a:endParaRPr lang="en-US" dirty="0"/>
          </a:p>
        </p:txBody>
      </p:sp>
      <p:sp>
        <p:nvSpPr>
          <p:cNvPr id="3" name="Text Placeholder 2"/>
          <p:cNvSpPr>
            <a:spLocks noGrp="1"/>
          </p:cNvSpPr>
          <p:nvPr>
            <p:ph type="body" sz="quarter" idx="11"/>
          </p:nvPr>
        </p:nvSpPr>
        <p:spPr>
          <a:xfrm>
            <a:off x="762000" y="1603099"/>
            <a:ext cx="10668000" cy="3951034"/>
          </a:xfrm>
          <a:solidFill>
            <a:schemeClr val="tx1"/>
          </a:solidFill>
          <a:effectLst>
            <a:glow rad="101600">
              <a:srgbClr val="660066">
                <a:alpha val="75000"/>
              </a:srgbClr>
            </a:glow>
          </a:effectLst>
        </p:spPr>
        <p:txBody>
          <a:bodyPr/>
          <a:lstStyle/>
          <a:p>
            <a:pPr marL="0" indent="0">
              <a:lnSpc>
                <a:spcPct val="50000"/>
              </a:lnSpc>
              <a:buNone/>
            </a:pPr>
            <a:r>
              <a:rPr lang="en-US" sz="1600" b="1" dirty="0">
                <a:solidFill>
                  <a:schemeClr val="bg1"/>
                </a:solidFill>
                <a:latin typeface="Consolas"/>
                <a:cs typeface="Consolas"/>
              </a:rPr>
              <a:t># </a:t>
            </a:r>
            <a:r>
              <a:rPr lang="en-US" sz="1600" b="1" dirty="0" smtClean="0">
                <a:solidFill>
                  <a:schemeClr val="bg1"/>
                </a:solidFill>
                <a:latin typeface="Consolas"/>
                <a:cs typeface="Consolas"/>
              </a:rPr>
              <a:t>AUTHENTICATE ADMIN USER AND EXTRACT ACCESS TOKEN</a:t>
            </a:r>
            <a:endParaRPr lang="en-US" sz="1600" b="1" dirty="0">
              <a:solidFill>
                <a:schemeClr val="bg1"/>
              </a:solidFill>
              <a:latin typeface="Consolas"/>
              <a:cs typeface="Consolas"/>
            </a:endParaRPr>
          </a:p>
          <a:p>
            <a:pPr marL="0" indent="0">
              <a:lnSpc>
                <a:spcPct val="50000"/>
              </a:lnSpc>
              <a:buNone/>
            </a:pPr>
            <a:r>
              <a:rPr lang="en-US" sz="1600" b="1" dirty="0" smtClean="0">
                <a:solidFill>
                  <a:schemeClr val="accent6">
                    <a:lumMod val="75000"/>
                  </a:schemeClr>
                </a:solidFill>
                <a:latin typeface="Consolas"/>
                <a:cs typeface="Consolas"/>
              </a:rPr>
              <a:t>gem </a:t>
            </a:r>
            <a:r>
              <a:rPr lang="en-US" sz="1600" b="1" dirty="0">
                <a:solidFill>
                  <a:schemeClr val="accent6">
                    <a:lumMod val="75000"/>
                  </a:schemeClr>
                </a:solidFill>
                <a:latin typeface="Consolas"/>
                <a:cs typeface="Consolas"/>
              </a:rPr>
              <a:t>install </a:t>
            </a:r>
            <a:r>
              <a:rPr lang="en-US" sz="1600" b="1" dirty="0" err="1">
                <a:solidFill>
                  <a:schemeClr val="accent6">
                    <a:lumMod val="75000"/>
                  </a:schemeClr>
                </a:solidFill>
                <a:latin typeface="Consolas"/>
                <a:cs typeface="Consolas"/>
              </a:rPr>
              <a:t>cf-uaac</a:t>
            </a:r>
            <a:endParaRPr lang="en-US" sz="1600" b="1" dirty="0">
              <a:solidFill>
                <a:schemeClr val="accent6">
                  <a:lumMod val="75000"/>
                </a:schemeClr>
              </a:solidFill>
              <a:latin typeface="Consolas"/>
              <a:cs typeface="Consolas"/>
            </a:endParaRPr>
          </a:p>
          <a:p>
            <a:pPr marL="0" indent="0">
              <a:lnSpc>
                <a:spcPct val="50000"/>
              </a:lnSpc>
              <a:buNone/>
            </a:pPr>
            <a:r>
              <a:rPr lang="en-US" sz="1600" b="1" dirty="0" err="1">
                <a:solidFill>
                  <a:schemeClr val="accent6">
                    <a:lumMod val="75000"/>
                  </a:schemeClr>
                </a:solidFill>
                <a:latin typeface="Consolas"/>
                <a:cs typeface="Consolas"/>
              </a:rPr>
              <a:t>uaac</a:t>
            </a:r>
            <a:r>
              <a:rPr lang="en-US" sz="1600" b="1" dirty="0">
                <a:solidFill>
                  <a:schemeClr val="accent6">
                    <a:lumMod val="75000"/>
                  </a:schemeClr>
                </a:solidFill>
                <a:latin typeface="Consolas"/>
                <a:cs typeface="Consolas"/>
              </a:rPr>
              <a:t> target https://YOUR_OPSMAN/</a:t>
            </a:r>
            <a:r>
              <a:rPr lang="en-US" sz="1600" b="1" dirty="0" err="1">
                <a:solidFill>
                  <a:schemeClr val="accent6">
                    <a:lumMod val="75000"/>
                  </a:schemeClr>
                </a:solidFill>
                <a:latin typeface="Consolas"/>
                <a:cs typeface="Consolas"/>
              </a:rPr>
              <a:t>uaa</a:t>
            </a:r>
            <a:r>
              <a:rPr lang="en-US" sz="1600" b="1" dirty="0">
                <a:solidFill>
                  <a:schemeClr val="accent6">
                    <a:lumMod val="75000"/>
                  </a:schemeClr>
                </a:solidFill>
                <a:latin typeface="Consolas"/>
                <a:cs typeface="Consolas"/>
              </a:rPr>
              <a:t> --skip-</a:t>
            </a:r>
            <a:r>
              <a:rPr lang="en-US" sz="1600" b="1" dirty="0" err="1">
                <a:solidFill>
                  <a:schemeClr val="accent6">
                    <a:lumMod val="75000"/>
                  </a:schemeClr>
                </a:solidFill>
                <a:latin typeface="Consolas"/>
                <a:cs typeface="Consolas"/>
              </a:rPr>
              <a:t>ssl</a:t>
            </a:r>
            <a:r>
              <a:rPr lang="en-US" sz="1600" b="1" dirty="0">
                <a:solidFill>
                  <a:schemeClr val="accent6">
                    <a:lumMod val="75000"/>
                  </a:schemeClr>
                </a:solidFill>
                <a:latin typeface="Consolas"/>
                <a:cs typeface="Consolas"/>
              </a:rPr>
              <a:t>-validation</a:t>
            </a:r>
          </a:p>
          <a:p>
            <a:pPr marL="0" indent="0">
              <a:lnSpc>
                <a:spcPct val="50000"/>
              </a:lnSpc>
              <a:buNone/>
            </a:pPr>
            <a:r>
              <a:rPr lang="en-US" sz="1600" b="1" dirty="0" err="1">
                <a:solidFill>
                  <a:schemeClr val="accent6">
                    <a:lumMod val="75000"/>
                  </a:schemeClr>
                </a:solidFill>
                <a:latin typeface="Consolas"/>
                <a:cs typeface="Consolas"/>
              </a:rPr>
              <a:t>uaac</a:t>
            </a:r>
            <a:r>
              <a:rPr lang="en-US" sz="1600" b="1" dirty="0">
                <a:solidFill>
                  <a:schemeClr val="accent6">
                    <a:lumMod val="75000"/>
                  </a:schemeClr>
                </a:solidFill>
                <a:latin typeface="Consolas"/>
                <a:cs typeface="Consolas"/>
              </a:rPr>
              <a:t> token owner get </a:t>
            </a:r>
            <a:r>
              <a:rPr lang="en-US" sz="1600" b="1" dirty="0" err="1">
                <a:solidFill>
                  <a:schemeClr val="accent6">
                    <a:lumMod val="75000"/>
                  </a:schemeClr>
                </a:solidFill>
                <a:latin typeface="Consolas"/>
                <a:cs typeface="Consolas"/>
              </a:rPr>
              <a:t>opsman</a:t>
            </a:r>
            <a:r>
              <a:rPr lang="en-US" sz="1600" b="1" dirty="0">
                <a:solidFill>
                  <a:schemeClr val="accent6">
                    <a:lumMod val="75000"/>
                  </a:schemeClr>
                </a:solidFill>
                <a:latin typeface="Consolas"/>
                <a:cs typeface="Consolas"/>
              </a:rPr>
              <a:t> admin -s ""</a:t>
            </a:r>
          </a:p>
          <a:p>
            <a:pPr marL="0" indent="0">
              <a:lnSpc>
                <a:spcPct val="50000"/>
              </a:lnSpc>
              <a:buNone/>
            </a:pPr>
            <a:r>
              <a:rPr lang="en-US" sz="1600" b="1" dirty="0">
                <a:solidFill>
                  <a:schemeClr val="accent6">
                    <a:lumMod val="75000"/>
                  </a:schemeClr>
                </a:solidFill>
                <a:latin typeface="Consolas"/>
                <a:cs typeface="Consolas"/>
              </a:rPr>
              <a:t>TOKEN=$(</a:t>
            </a:r>
            <a:r>
              <a:rPr lang="en-US" sz="1600" b="1" dirty="0" err="1">
                <a:solidFill>
                  <a:schemeClr val="accent6">
                    <a:lumMod val="75000"/>
                  </a:schemeClr>
                </a:solidFill>
                <a:latin typeface="Consolas"/>
                <a:cs typeface="Consolas"/>
              </a:rPr>
              <a:t>uaac</a:t>
            </a:r>
            <a:r>
              <a:rPr lang="en-US" sz="1600" b="1" dirty="0">
                <a:solidFill>
                  <a:schemeClr val="accent6">
                    <a:lumMod val="75000"/>
                  </a:schemeClr>
                </a:solidFill>
                <a:latin typeface="Consolas"/>
                <a:cs typeface="Consolas"/>
              </a:rPr>
              <a:t> context | </a:t>
            </a:r>
            <a:r>
              <a:rPr lang="en-US" sz="1600" b="1" dirty="0" err="1">
                <a:solidFill>
                  <a:schemeClr val="accent6">
                    <a:lumMod val="75000"/>
                  </a:schemeClr>
                </a:solidFill>
                <a:latin typeface="Consolas"/>
                <a:cs typeface="Consolas"/>
              </a:rPr>
              <a:t>grep</a:t>
            </a:r>
            <a:r>
              <a:rPr lang="en-US" sz="1600" b="1" dirty="0">
                <a:solidFill>
                  <a:schemeClr val="accent6">
                    <a:lumMod val="75000"/>
                  </a:schemeClr>
                </a:solidFill>
                <a:latin typeface="Consolas"/>
                <a:cs typeface="Consolas"/>
              </a:rPr>
              <a:t> "</a:t>
            </a:r>
            <a:r>
              <a:rPr lang="en-US" sz="1600" b="1" dirty="0" err="1">
                <a:solidFill>
                  <a:schemeClr val="accent6">
                    <a:lumMod val="75000"/>
                  </a:schemeClr>
                </a:solidFill>
                <a:latin typeface="Consolas"/>
                <a:cs typeface="Consolas"/>
              </a:rPr>
              <a:t>access_token</a:t>
            </a:r>
            <a:r>
              <a:rPr lang="en-US" sz="1600" b="1" dirty="0">
                <a:solidFill>
                  <a:schemeClr val="accent6">
                    <a:lumMod val="75000"/>
                  </a:schemeClr>
                </a:solidFill>
                <a:latin typeface="Consolas"/>
                <a:cs typeface="Consolas"/>
              </a:rPr>
              <a:t>:" | </a:t>
            </a:r>
            <a:r>
              <a:rPr lang="en-US" sz="1600" b="1" dirty="0" err="1">
                <a:solidFill>
                  <a:schemeClr val="accent6">
                    <a:lumMod val="75000"/>
                  </a:schemeClr>
                </a:solidFill>
                <a:latin typeface="Consolas"/>
                <a:cs typeface="Consolas"/>
              </a:rPr>
              <a:t>tr</a:t>
            </a:r>
            <a:r>
              <a:rPr lang="en-US" sz="1600" b="1" dirty="0">
                <a:solidFill>
                  <a:schemeClr val="accent6">
                    <a:lumMod val="75000"/>
                  </a:schemeClr>
                </a:solidFill>
                <a:latin typeface="Consolas"/>
                <a:cs typeface="Consolas"/>
              </a:rPr>
              <a:t> -s ' ' | cut -d' ' -f3</a:t>
            </a:r>
            <a:r>
              <a:rPr lang="en-US" sz="1600" b="1" dirty="0" smtClean="0">
                <a:solidFill>
                  <a:schemeClr val="accent6">
                    <a:lumMod val="75000"/>
                  </a:schemeClr>
                </a:solidFill>
                <a:latin typeface="Consolas"/>
                <a:cs typeface="Consolas"/>
              </a:rPr>
              <a:t>)</a:t>
            </a:r>
          </a:p>
          <a:p>
            <a:pPr marL="0" indent="0">
              <a:lnSpc>
                <a:spcPct val="50000"/>
              </a:lnSpc>
              <a:buNone/>
            </a:pPr>
            <a:endParaRPr lang="en-US" sz="1600" b="1" dirty="0" smtClean="0">
              <a:solidFill>
                <a:schemeClr val="accent6">
                  <a:lumMod val="75000"/>
                </a:schemeClr>
              </a:solidFill>
              <a:latin typeface="Consolas"/>
              <a:cs typeface="Consolas"/>
            </a:endParaRPr>
          </a:p>
          <a:p>
            <a:pPr marL="0" indent="0">
              <a:lnSpc>
                <a:spcPct val="50000"/>
              </a:lnSpc>
              <a:buNone/>
            </a:pPr>
            <a:r>
              <a:rPr lang="en-US" sz="1600" b="1" dirty="0" smtClean="0">
                <a:solidFill>
                  <a:schemeClr val="bg1"/>
                </a:solidFill>
                <a:latin typeface="Consolas"/>
                <a:cs typeface="Consolas"/>
              </a:rPr>
              <a:t># VIEW ALL THE DIRECTOR PROPERTIES</a:t>
            </a:r>
            <a:endParaRPr lang="en-US" sz="1600" b="1" dirty="0">
              <a:solidFill>
                <a:schemeClr val="bg1"/>
              </a:solidFill>
              <a:latin typeface="Consolas"/>
              <a:cs typeface="Consolas"/>
            </a:endParaRPr>
          </a:p>
          <a:p>
            <a:pPr marL="0" indent="0">
              <a:lnSpc>
                <a:spcPct val="50000"/>
              </a:lnSpc>
              <a:buNone/>
            </a:pPr>
            <a:r>
              <a:rPr lang="en-US" sz="1600" b="1" dirty="0" smtClean="0">
                <a:solidFill>
                  <a:schemeClr val="accent6">
                    <a:lumMod val="75000"/>
                  </a:schemeClr>
                </a:solidFill>
                <a:latin typeface="Consolas"/>
                <a:cs typeface="Consolas"/>
              </a:rPr>
              <a:t>curl -k "https://YOUR_OPSMAN/</a:t>
            </a:r>
            <a:r>
              <a:rPr lang="en-US" sz="1600" b="1" dirty="0" err="1" smtClean="0">
                <a:solidFill>
                  <a:schemeClr val="accent6">
                    <a:lumMod val="75000"/>
                  </a:schemeClr>
                </a:solidFill>
                <a:latin typeface="Consolas"/>
                <a:cs typeface="Consolas"/>
              </a:rPr>
              <a:t>api</a:t>
            </a:r>
            <a:r>
              <a:rPr lang="en-US" sz="1600" b="1" dirty="0" smtClean="0">
                <a:solidFill>
                  <a:schemeClr val="accent6">
                    <a:lumMod val="75000"/>
                  </a:schemeClr>
                </a:solidFill>
                <a:latin typeface="Consolas"/>
                <a:cs typeface="Consolas"/>
              </a:rPr>
              <a:t>/v0/staged/</a:t>
            </a:r>
            <a:r>
              <a:rPr lang="en-US" sz="1600" b="1" dirty="0" smtClean="0">
                <a:solidFill>
                  <a:srgbClr val="FF0000"/>
                </a:solidFill>
                <a:latin typeface="Consolas"/>
                <a:cs typeface="Consolas"/>
              </a:rPr>
              <a:t>director</a:t>
            </a:r>
            <a:r>
              <a:rPr lang="en-US" sz="1600" b="1" dirty="0" smtClean="0">
                <a:solidFill>
                  <a:schemeClr val="accent6">
                    <a:lumMod val="75000"/>
                  </a:schemeClr>
                </a:solidFill>
                <a:latin typeface="Consolas"/>
                <a:cs typeface="Consolas"/>
              </a:rPr>
              <a:t>/properties" \</a:t>
            </a:r>
          </a:p>
          <a:p>
            <a:pPr marL="0" indent="0">
              <a:lnSpc>
                <a:spcPct val="50000"/>
              </a:lnSpc>
              <a:buNone/>
            </a:pPr>
            <a:r>
              <a:rPr lang="en-US" sz="1600" b="1" dirty="0" smtClean="0">
                <a:solidFill>
                  <a:schemeClr val="accent6">
                    <a:lumMod val="75000"/>
                  </a:schemeClr>
                </a:solidFill>
                <a:latin typeface="Consolas"/>
                <a:cs typeface="Consolas"/>
              </a:rPr>
              <a:t>     -X </a:t>
            </a:r>
            <a:r>
              <a:rPr lang="en-US" sz="1600" b="1" dirty="0" smtClean="0">
                <a:solidFill>
                  <a:srgbClr val="FF0000"/>
                </a:solidFill>
                <a:latin typeface="Consolas"/>
                <a:cs typeface="Consolas"/>
              </a:rPr>
              <a:t>GET</a:t>
            </a:r>
            <a:r>
              <a:rPr lang="en-US" sz="1600" b="1" dirty="0" smtClean="0">
                <a:solidFill>
                  <a:schemeClr val="accent6">
                    <a:lumMod val="75000"/>
                  </a:schemeClr>
                </a:solidFill>
                <a:latin typeface="Consolas"/>
                <a:cs typeface="Consolas"/>
              </a:rPr>
              <a:t> -</a:t>
            </a:r>
            <a:r>
              <a:rPr lang="en-US" sz="1600" b="1" dirty="0">
                <a:solidFill>
                  <a:schemeClr val="accent6">
                    <a:lumMod val="75000"/>
                  </a:schemeClr>
                </a:solidFill>
                <a:latin typeface="Consolas"/>
                <a:cs typeface="Consolas"/>
              </a:rPr>
              <a:t>H "Authorization: Bearer </a:t>
            </a:r>
            <a:r>
              <a:rPr lang="en-US" sz="1600" b="1" dirty="0" smtClean="0">
                <a:solidFill>
                  <a:schemeClr val="accent6">
                    <a:lumMod val="75000"/>
                  </a:schemeClr>
                </a:solidFill>
                <a:latin typeface="Consolas"/>
                <a:cs typeface="Consolas"/>
              </a:rPr>
              <a:t>${TOKEN}”</a:t>
            </a:r>
          </a:p>
          <a:p>
            <a:pPr marL="0" indent="0">
              <a:lnSpc>
                <a:spcPct val="50000"/>
              </a:lnSpc>
              <a:buNone/>
            </a:pPr>
            <a:endParaRPr lang="en-US" sz="1600" b="1" dirty="0">
              <a:solidFill>
                <a:schemeClr val="accent6">
                  <a:lumMod val="75000"/>
                </a:schemeClr>
              </a:solidFill>
              <a:latin typeface="Consolas"/>
              <a:cs typeface="Consolas"/>
            </a:endParaRPr>
          </a:p>
          <a:p>
            <a:pPr marL="0" indent="0">
              <a:lnSpc>
                <a:spcPct val="50000"/>
              </a:lnSpc>
              <a:buNone/>
            </a:pPr>
            <a:r>
              <a:rPr lang="en-US" sz="1600" b="1" dirty="0">
                <a:solidFill>
                  <a:srgbClr val="FFFFFF"/>
                </a:solidFill>
                <a:latin typeface="Consolas"/>
                <a:cs typeface="Consolas"/>
              </a:rPr>
              <a:t># </a:t>
            </a:r>
            <a:r>
              <a:rPr lang="en-US" sz="1600" b="1" dirty="0" smtClean="0">
                <a:solidFill>
                  <a:srgbClr val="FFFFFF"/>
                </a:solidFill>
                <a:latin typeface="Consolas"/>
                <a:cs typeface="Consolas"/>
              </a:rPr>
              <a:t>CHANGE ONE OF </a:t>
            </a:r>
            <a:r>
              <a:rPr lang="en-US" sz="1600" b="1" dirty="0">
                <a:solidFill>
                  <a:srgbClr val="FFFFFF"/>
                </a:solidFill>
                <a:latin typeface="Consolas"/>
                <a:cs typeface="Consolas"/>
              </a:rPr>
              <a:t>THE </a:t>
            </a:r>
            <a:r>
              <a:rPr lang="en-US" sz="1600" b="1" dirty="0" smtClean="0">
                <a:solidFill>
                  <a:srgbClr val="FFFFFF"/>
                </a:solidFill>
                <a:latin typeface="Consolas"/>
                <a:cs typeface="Consolas"/>
              </a:rPr>
              <a:t>DIRECTOR PROPERTIES</a:t>
            </a:r>
            <a:endParaRPr lang="en-US" sz="1600" b="1" dirty="0">
              <a:solidFill>
                <a:srgbClr val="FFFFFF"/>
              </a:solidFill>
              <a:latin typeface="Consolas"/>
              <a:cs typeface="Consolas"/>
            </a:endParaRPr>
          </a:p>
          <a:p>
            <a:pPr marL="0" indent="0">
              <a:lnSpc>
                <a:spcPct val="50000"/>
              </a:lnSpc>
              <a:buNone/>
            </a:pPr>
            <a:r>
              <a:rPr lang="en-US" sz="1600" b="1" dirty="0" smtClean="0">
                <a:solidFill>
                  <a:schemeClr val="accent6">
                    <a:lumMod val="75000"/>
                  </a:schemeClr>
                </a:solidFill>
                <a:latin typeface="Consolas"/>
                <a:cs typeface="Consolas"/>
              </a:rPr>
              <a:t>curl </a:t>
            </a:r>
            <a:r>
              <a:rPr lang="en-US" sz="1600" b="1" dirty="0">
                <a:solidFill>
                  <a:schemeClr val="accent6">
                    <a:lumMod val="75000"/>
                  </a:schemeClr>
                </a:solidFill>
                <a:latin typeface="Consolas"/>
                <a:cs typeface="Consolas"/>
              </a:rPr>
              <a:t>-k "https://YOUR_OPSMAN/</a:t>
            </a:r>
            <a:r>
              <a:rPr lang="en-US" sz="1600" b="1" dirty="0" err="1">
                <a:solidFill>
                  <a:schemeClr val="accent6">
                    <a:lumMod val="75000"/>
                  </a:schemeClr>
                </a:solidFill>
                <a:latin typeface="Consolas"/>
                <a:cs typeface="Consolas"/>
              </a:rPr>
              <a:t>api</a:t>
            </a:r>
            <a:r>
              <a:rPr lang="en-US" sz="1600" b="1" dirty="0">
                <a:solidFill>
                  <a:schemeClr val="accent6">
                    <a:lumMod val="75000"/>
                  </a:schemeClr>
                </a:solidFill>
                <a:latin typeface="Consolas"/>
                <a:cs typeface="Consolas"/>
              </a:rPr>
              <a:t>/v0/staged/</a:t>
            </a:r>
            <a:r>
              <a:rPr lang="en-US" sz="1600" b="1" dirty="0">
                <a:solidFill>
                  <a:srgbClr val="FF0000"/>
                </a:solidFill>
                <a:latin typeface="Consolas"/>
                <a:cs typeface="Consolas"/>
              </a:rPr>
              <a:t>director</a:t>
            </a:r>
            <a:r>
              <a:rPr lang="en-US" sz="1600" b="1" dirty="0">
                <a:solidFill>
                  <a:schemeClr val="accent6">
                    <a:lumMod val="75000"/>
                  </a:schemeClr>
                </a:solidFill>
                <a:latin typeface="Consolas"/>
                <a:cs typeface="Consolas"/>
              </a:rPr>
              <a:t>/properties" \</a:t>
            </a:r>
          </a:p>
          <a:p>
            <a:pPr marL="0" indent="0">
              <a:lnSpc>
                <a:spcPct val="50000"/>
              </a:lnSpc>
              <a:buNone/>
            </a:pPr>
            <a:r>
              <a:rPr lang="en-US" sz="1600" b="1" dirty="0">
                <a:solidFill>
                  <a:schemeClr val="accent6">
                    <a:lumMod val="75000"/>
                  </a:schemeClr>
                </a:solidFill>
                <a:latin typeface="Consolas"/>
                <a:cs typeface="Consolas"/>
              </a:rPr>
              <a:t>     -X </a:t>
            </a:r>
            <a:r>
              <a:rPr lang="en-US" sz="1600" b="1" dirty="0">
                <a:solidFill>
                  <a:srgbClr val="FF0000"/>
                </a:solidFill>
                <a:latin typeface="Consolas"/>
                <a:cs typeface="Consolas"/>
              </a:rPr>
              <a:t>PUT</a:t>
            </a:r>
            <a:r>
              <a:rPr lang="en-US" sz="1600" b="1" dirty="0">
                <a:solidFill>
                  <a:schemeClr val="accent6">
                    <a:lumMod val="75000"/>
                  </a:schemeClr>
                </a:solidFill>
                <a:latin typeface="Consolas"/>
                <a:cs typeface="Consolas"/>
              </a:rPr>
              <a:t> -H "Authorization: Bearer </a:t>
            </a:r>
            <a:r>
              <a:rPr lang="en-US" sz="1600" b="1" dirty="0" smtClean="0">
                <a:solidFill>
                  <a:schemeClr val="accent6">
                    <a:lumMod val="75000"/>
                  </a:schemeClr>
                </a:solidFill>
                <a:latin typeface="Consolas"/>
                <a:cs typeface="Consolas"/>
              </a:rPr>
              <a:t>${TOKEN}"</a:t>
            </a:r>
            <a:endParaRPr lang="en-US" sz="1600" b="1" dirty="0">
              <a:solidFill>
                <a:schemeClr val="accent6">
                  <a:lumMod val="75000"/>
                </a:schemeClr>
              </a:solidFill>
              <a:latin typeface="Consolas"/>
              <a:cs typeface="Consolas"/>
            </a:endParaRPr>
          </a:p>
          <a:p>
            <a:pPr marL="0" indent="0">
              <a:lnSpc>
                <a:spcPct val="50000"/>
              </a:lnSpc>
              <a:buNone/>
            </a:pPr>
            <a:r>
              <a:rPr lang="en-US" sz="1600" b="1" dirty="0">
                <a:solidFill>
                  <a:schemeClr val="accent6">
                    <a:lumMod val="75000"/>
                  </a:schemeClr>
                </a:solidFill>
                <a:latin typeface="Consolas"/>
                <a:cs typeface="Consolas"/>
              </a:rPr>
              <a:t>     -d </a:t>
            </a:r>
            <a:r>
              <a:rPr lang="en-US" sz="1600" b="1" dirty="0" smtClean="0">
                <a:solidFill>
                  <a:schemeClr val="accent6">
                    <a:lumMod val="75000"/>
                  </a:schemeClr>
                </a:solidFill>
                <a:latin typeface="Consolas"/>
                <a:cs typeface="Consolas"/>
              </a:rPr>
              <a:t>'</a:t>
            </a:r>
            <a:r>
              <a:rPr lang="en-US" sz="1600" b="1" dirty="0" smtClean="0">
                <a:solidFill>
                  <a:srgbClr val="FF0000"/>
                </a:solidFill>
                <a:latin typeface="Consolas"/>
                <a:cs typeface="Consolas"/>
              </a:rPr>
              <a:t>{ </a:t>
            </a:r>
            <a:r>
              <a:rPr lang="en-US" sz="1600" b="1" dirty="0">
                <a:solidFill>
                  <a:srgbClr val="FF0000"/>
                </a:solidFill>
                <a:latin typeface="Consolas"/>
                <a:cs typeface="Consolas"/>
              </a:rPr>
              <a:t>"</a:t>
            </a:r>
            <a:r>
              <a:rPr lang="en-US" sz="1600" b="1" dirty="0" err="1">
                <a:solidFill>
                  <a:srgbClr val="FF0000"/>
                </a:solidFill>
                <a:latin typeface="Consolas"/>
                <a:cs typeface="Consolas"/>
              </a:rPr>
              <a:t>director_configuration</a:t>
            </a:r>
            <a:r>
              <a:rPr lang="en-US" sz="1600" b="1" dirty="0">
                <a:solidFill>
                  <a:srgbClr val="FF0000"/>
                </a:solidFill>
                <a:latin typeface="Consolas"/>
                <a:cs typeface="Consolas"/>
              </a:rPr>
              <a:t>": { "</a:t>
            </a:r>
            <a:r>
              <a:rPr lang="en-US" sz="1600" b="1" dirty="0" err="1">
                <a:solidFill>
                  <a:srgbClr val="FF0000"/>
                </a:solidFill>
                <a:latin typeface="Consolas"/>
                <a:cs typeface="Consolas"/>
              </a:rPr>
              <a:t>resurrector_enabled</a:t>
            </a:r>
            <a:r>
              <a:rPr lang="en-US" sz="1600" b="1" dirty="0">
                <a:solidFill>
                  <a:srgbClr val="FF0000"/>
                </a:solidFill>
                <a:latin typeface="Consolas"/>
                <a:cs typeface="Consolas"/>
              </a:rPr>
              <a:t>": false } </a:t>
            </a:r>
            <a:r>
              <a:rPr lang="en-US" sz="1600" b="1" dirty="0" smtClean="0">
                <a:solidFill>
                  <a:srgbClr val="FF0000"/>
                </a:solidFill>
                <a:latin typeface="Consolas"/>
                <a:cs typeface="Consolas"/>
              </a:rPr>
              <a:t>}</a:t>
            </a:r>
            <a:r>
              <a:rPr lang="en-US" sz="1600" b="1" dirty="0" smtClean="0">
                <a:solidFill>
                  <a:schemeClr val="accent6">
                    <a:lumMod val="75000"/>
                  </a:schemeClr>
                </a:solidFill>
                <a:latin typeface="Consolas"/>
                <a:cs typeface="Consolas"/>
              </a:rPr>
              <a:t>'</a:t>
            </a:r>
          </a:p>
        </p:txBody>
      </p:sp>
    </p:spTree>
    <p:extLst>
      <p:ext uri="{BB962C8B-B14F-4D97-AF65-F5344CB8AC3E}">
        <p14:creationId xmlns:p14="http://schemas.microsoft.com/office/powerpoint/2010/main" val="269667096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Pivotal </a:t>
            </a:r>
            <a:r>
              <a:rPr lang="en-US" dirty="0" smtClean="0"/>
              <a:t>Network - Curling </a:t>
            </a:r>
            <a:r>
              <a:rPr lang="en-US" dirty="0" smtClean="0"/>
              <a:t>over </a:t>
            </a:r>
            <a:r>
              <a:rPr lang="en-US" dirty="0" smtClean="0"/>
              <a:t>SSH</a:t>
            </a:r>
            <a:endParaRPr lang="en-US" dirty="0"/>
          </a:p>
          <a:p>
            <a:endParaRPr lang="en-US" dirty="0"/>
          </a:p>
        </p:txBody>
      </p:sp>
      <p:sp>
        <p:nvSpPr>
          <p:cNvPr id="3" name="Text Placeholder 2"/>
          <p:cNvSpPr>
            <a:spLocks noGrp="1"/>
          </p:cNvSpPr>
          <p:nvPr>
            <p:ph type="body" sz="quarter" idx="11"/>
          </p:nvPr>
        </p:nvSpPr>
        <p:spPr>
          <a:xfrm>
            <a:off x="762000" y="1603099"/>
            <a:ext cx="10668000" cy="3951034"/>
          </a:xfrm>
          <a:solidFill>
            <a:schemeClr val="tx1"/>
          </a:solidFill>
          <a:effectLst>
            <a:glow rad="101600">
              <a:srgbClr val="660066">
                <a:alpha val="75000"/>
              </a:srgbClr>
            </a:glow>
          </a:effectLst>
        </p:spPr>
        <p:txBody>
          <a:bodyPr/>
          <a:lstStyle/>
          <a:p>
            <a:pPr marL="0" indent="0">
              <a:lnSpc>
                <a:spcPct val="50000"/>
              </a:lnSpc>
              <a:buNone/>
            </a:pPr>
            <a:r>
              <a:rPr lang="en-US" sz="1400" b="1" dirty="0" smtClean="0">
                <a:solidFill>
                  <a:schemeClr val="bg1"/>
                </a:solidFill>
                <a:latin typeface="Consolas"/>
                <a:cs typeface="Consolas"/>
              </a:rPr>
              <a:t># </a:t>
            </a:r>
            <a:r>
              <a:rPr lang="en-US" sz="1400" b="1" dirty="0">
                <a:solidFill>
                  <a:schemeClr val="bg1"/>
                </a:solidFill>
                <a:latin typeface="Consolas"/>
                <a:cs typeface="Consolas"/>
              </a:rPr>
              <a:t>SEARCH PIVNET FOR MYSQL</a:t>
            </a:r>
          </a:p>
          <a:p>
            <a:pPr marL="0" indent="0">
              <a:lnSpc>
                <a:spcPct val="50000"/>
              </a:lnSpc>
              <a:buNone/>
            </a:pPr>
            <a:r>
              <a:rPr lang="en-US" sz="1400" b="1" dirty="0">
                <a:solidFill>
                  <a:schemeClr val="accent6">
                    <a:lumMod val="75000"/>
                  </a:schemeClr>
                </a:solidFill>
                <a:latin typeface="Consolas"/>
                <a:cs typeface="Consolas"/>
              </a:rPr>
              <a:t>curl "https://</a:t>
            </a:r>
            <a:r>
              <a:rPr lang="en-US" sz="1400" b="1" dirty="0" err="1">
                <a:solidFill>
                  <a:schemeClr val="accent6">
                    <a:lumMod val="75000"/>
                  </a:schemeClr>
                </a:solidFill>
                <a:latin typeface="Consolas"/>
                <a:cs typeface="Consolas"/>
              </a:rPr>
              <a:t>network.pivotal.io</a:t>
            </a:r>
            <a:r>
              <a:rPr lang="en-US" sz="1400" b="1" dirty="0">
                <a:solidFill>
                  <a:schemeClr val="accent6">
                    <a:lumMod val="75000"/>
                  </a:schemeClr>
                </a:solidFill>
                <a:latin typeface="Consolas"/>
                <a:cs typeface="Consolas"/>
              </a:rPr>
              <a:t>/</a:t>
            </a:r>
            <a:r>
              <a:rPr lang="en-US" sz="1400" b="1" dirty="0" err="1">
                <a:solidFill>
                  <a:schemeClr val="accent6">
                    <a:lumMod val="75000"/>
                  </a:schemeClr>
                </a:solidFill>
                <a:latin typeface="Consolas"/>
                <a:cs typeface="Consolas"/>
              </a:rPr>
              <a:t>api</a:t>
            </a:r>
            <a:r>
              <a:rPr lang="en-US" sz="1400" b="1" dirty="0">
                <a:solidFill>
                  <a:schemeClr val="accent6">
                    <a:lumMod val="75000"/>
                  </a:schemeClr>
                </a:solidFill>
                <a:latin typeface="Consolas"/>
                <a:cs typeface="Consolas"/>
              </a:rPr>
              <a:t>/v2/products" | \</a:t>
            </a:r>
          </a:p>
          <a:p>
            <a:pPr marL="0" indent="0">
              <a:lnSpc>
                <a:spcPct val="50000"/>
              </a:lnSpc>
              <a:buNone/>
            </a:pPr>
            <a:r>
              <a:rPr lang="en-US" sz="1400" b="1" dirty="0">
                <a:solidFill>
                  <a:schemeClr val="accent6">
                    <a:lumMod val="75000"/>
                  </a:schemeClr>
                </a:solidFill>
                <a:latin typeface="Consolas"/>
                <a:cs typeface="Consolas"/>
              </a:rPr>
              <a:t>  </a:t>
            </a:r>
            <a:r>
              <a:rPr lang="en-US" sz="1400" b="1" dirty="0" err="1">
                <a:solidFill>
                  <a:schemeClr val="accent6">
                    <a:lumMod val="75000"/>
                  </a:schemeClr>
                </a:solidFill>
                <a:latin typeface="Consolas"/>
                <a:cs typeface="Consolas"/>
              </a:rPr>
              <a:t>jq</a:t>
            </a:r>
            <a:r>
              <a:rPr lang="en-US" sz="1400" b="1" dirty="0">
                <a:solidFill>
                  <a:schemeClr val="accent6">
                    <a:lumMod val="75000"/>
                  </a:schemeClr>
                </a:solidFill>
                <a:latin typeface="Consolas"/>
                <a:cs typeface="Consolas"/>
              </a:rPr>
              <a:t> -r '.products[] | [.name, .slug] | @</a:t>
            </a:r>
            <a:r>
              <a:rPr lang="en-US" sz="1400" b="1" dirty="0" err="1">
                <a:solidFill>
                  <a:schemeClr val="accent6">
                    <a:lumMod val="75000"/>
                  </a:schemeClr>
                </a:solidFill>
                <a:latin typeface="Consolas"/>
                <a:cs typeface="Consolas"/>
              </a:rPr>
              <a:t>csv</a:t>
            </a:r>
            <a:r>
              <a:rPr lang="en-US" sz="1400" b="1" dirty="0">
                <a:solidFill>
                  <a:schemeClr val="accent6">
                    <a:lumMod val="75000"/>
                  </a:schemeClr>
                </a:solidFill>
                <a:latin typeface="Consolas"/>
                <a:cs typeface="Consolas"/>
              </a:rPr>
              <a:t>' | </a:t>
            </a:r>
            <a:r>
              <a:rPr lang="en-US" sz="1400" b="1" dirty="0" err="1" smtClean="0">
                <a:solidFill>
                  <a:schemeClr val="accent6">
                    <a:lumMod val="75000"/>
                  </a:schemeClr>
                </a:solidFill>
                <a:latin typeface="Consolas"/>
                <a:cs typeface="Consolas"/>
              </a:rPr>
              <a:t>grep</a:t>
            </a:r>
            <a:r>
              <a:rPr lang="en-US" sz="1400" b="1" dirty="0" smtClean="0">
                <a:solidFill>
                  <a:schemeClr val="accent6">
                    <a:lumMod val="75000"/>
                  </a:schemeClr>
                </a:solidFill>
                <a:latin typeface="Consolas"/>
                <a:cs typeface="Consolas"/>
              </a:rPr>
              <a:t> </a:t>
            </a:r>
            <a:r>
              <a:rPr lang="en-US" sz="1400" b="1" dirty="0">
                <a:solidFill>
                  <a:schemeClr val="accent6">
                    <a:lumMod val="75000"/>
                  </a:schemeClr>
                </a:solidFill>
                <a:latin typeface="Consolas"/>
                <a:cs typeface="Consolas"/>
              </a:rPr>
              <a:t>'</a:t>
            </a:r>
            <a:r>
              <a:rPr lang="en-US" sz="1400" b="1" dirty="0">
                <a:solidFill>
                  <a:srgbClr val="FF0000"/>
                </a:solidFill>
                <a:latin typeface="Consolas"/>
                <a:cs typeface="Consolas"/>
              </a:rPr>
              <a:t>"MySQL for PCF"</a:t>
            </a:r>
            <a:r>
              <a:rPr lang="en-US" sz="1400" b="1" dirty="0">
                <a:solidFill>
                  <a:schemeClr val="accent6">
                    <a:lumMod val="75000"/>
                  </a:schemeClr>
                </a:solidFill>
                <a:latin typeface="Consolas"/>
                <a:cs typeface="Consolas"/>
              </a:rPr>
              <a:t>'</a:t>
            </a:r>
          </a:p>
          <a:p>
            <a:pPr marL="0" indent="0">
              <a:lnSpc>
                <a:spcPct val="50000"/>
              </a:lnSpc>
              <a:buNone/>
            </a:pPr>
            <a:endParaRPr lang="en-US" sz="1400" b="1" dirty="0">
              <a:solidFill>
                <a:schemeClr val="accent6">
                  <a:lumMod val="75000"/>
                </a:schemeClr>
              </a:solidFill>
              <a:latin typeface="Consolas"/>
              <a:cs typeface="Consolas"/>
            </a:endParaRPr>
          </a:p>
          <a:p>
            <a:pPr marL="0" indent="0">
              <a:lnSpc>
                <a:spcPct val="50000"/>
              </a:lnSpc>
              <a:buNone/>
            </a:pPr>
            <a:r>
              <a:rPr lang="en-US" sz="1400" b="1" dirty="0">
                <a:solidFill>
                  <a:srgbClr val="FFFFFF"/>
                </a:solidFill>
                <a:latin typeface="Consolas"/>
                <a:cs typeface="Consolas"/>
              </a:rPr>
              <a:t># IDENTIFY LATEST DOWNLOAD </a:t>
            </a:r>
            <a:r>
              <a:rPr lang="en-US" sz="1400" b="1" dirty="0" smtClean="0">
                <a:solidFill>
                  <a:srgbClr val="FFFFFF"/>
                </a:solidFill>
                <a:latin typeface="Consolas"/>
                <a:cs typeface="Consolas"/>
              </a:rPr>
              <a:t>LINK</a:t>
            </a:r>
          </a:p>
          <a:p>
            <a:pPr marL="0" indent="0">
              <a:lnSpc>
                <a:spcPct val="50000"/>
              </a:lnSpc>
              <a:buNone/>
            </a:pPr>
            <a:r>
              <a:rPr lang="en-US" sz="1400" b="1" dirty="0" smtClean="0">
                <a:solidFill>
                  <a:schemeClr val="accent6">
                    <a:lumMod val="75000"/>
                  </a:schemeClr>
                </a:solidFill>
                <a:latin typeface="Consolas"/>
                <a:cs typeface="Consolas"/>
              </a:rPr>
              <a:t>curl "https://</a:t>
            </a:r>
            <a:r>
              <a:rPr lang="en-US" sz="1400" b="1" dirty="0" err="1" smtClean="0">
                <a:solidFill>
                  <a:schemeClr val="accent6">
                    <a:lumMod val="75000"/>
                  </a:schemeClr>
                </a:solidFill>
                <a:latin typeface="Consolas"/>
                <a:cs typeface="Consolas"/>
              </a:rPr>
              <a:t>network.pivotal.io</a:t>
            </a:r>
            <a:r>
              <a:rPr lang="en-US" sz="1400" b="1" dirty="0" smtClean="0">
                <a:solidFill>
                  <a:schemeClr val="accent6">
                    <a:lumMod val="75000"/>
                  </a:schemeClr>
                </a:solidFill>
                <a:latin typeface="Consolas"/>
                <a:cs typeface="Consolas"/>
              </a:rPr>
              <a:t>/</a:t>
            </a:r>
            <a:r>
              <a:rPr lang="en-US" sz="1400" b="1" dirty="0" err="1" smtClean="0">
                <a:solidFill>
                  <a:schemeClr val="accent6">
                    <a:lumMod val="75000"/>
                  </a:schemeClr>
                </a:solidFill>
                <a:latin typeface="Consolas"/>
                <a:cs typeface="Consolas"/>
              </a:rPr>
              <a:t>api</a:t>
            </a:r>
            <a:r>
              <a:rPr lang="en-US" sz="1400" b="1" dirty="0" smtClean="0">
                <a:solidFill>
                  <a:schemeClr val="accent6">
                    <a:lumMod val="75000"/>
                  </a:schemeClr>
                </a:solidFill>
                <a:latin typeface="Consolas"/>
                <a:cs typeface="Consolas"/>
              </a:rPr>
              <a:t>/v2/products/</a:t>
            </a:r>
            <a:r>
              <a:rPr lang="en-US" sz="1400" b="1" dirty="0" smtClean="0">
                <a:solidFill>
                  <a:srgbClr val="FF0000"/>
                </a:solidFill>
                <a:latin typeface="Consolas"/>
                <a:cs typeface="Consolas"/>
              </a:rPr>
              <a:t>p-</a:t>
            </a:r>
            <a:r>
              <a:rPr lang="en-US" sz="1400" b="1" dirty="0" err="1" smtClean="0">
                <a:solidFill>
                  <a:srgbClr val="FF0000"/>
                </a:solidFill>
                <a:latin typeface="Consolas"/>
                <a:cs typeface="Consolas"/>
              </a:rPr>
              <a:t>mysql</a:t>
            </a:r>
            <a:r>
              <a:rPr lang="en-US" sz="1400" b="1" dirty="0" smtClean="0">
                <a:solidFill>
                  <a:schemeClr val="accent6">
                    <a:lumMod val="75000"/>
                  </a:schemeClr>
                </a:solidFill>
                <a:latin typeface="Consolas"/>
                <a:cs typeface="Consolas"/>
              </a:rPr>
              <a:t>/releases/latest" | \</a:t>
            </a:r>
          </a:p>
          <a:p>
            <a:pPr marL="0" indent="0">
              <a:lnSpc>
                <a:spcPct val="50000"/>
              </a:lnSpc>
              <a:buNone/>
            </a:pPr>
            <a:r>
              <a:rPr lang="en-US" sz="1400" b="1" dirty="0" smtClean="0">
                <a:solidFill>
                  <a:schemeClr val="accent6">
                    <a:lumMod val="75000"/>
                  </a:schemeClr>
                </a:solidFill>
                <a:latin typeface="Consolas"/>
                <a:cs typeface="Consolas"/>
              </a:rPr>
              <a:t>  </a:t>
            </a:r>
            <a:r>
              <a:rPr lang="en-US" sz="1400" b="1" dirty="0" err="1">
                <a:solidFill>
                  <a:schemeClr val="accent6">
                    <a:lumMod val="75000"/>
                  </a:schemeClr>
                </a:solidFill>
                <a:latin typeface="Consolas"/>
                <a:cs typeface="Consolas"/>
              </a:rPr>
              <a:t>jq</a:t>
            </a:r>
            <a:r>
              <a:rPr lang="en-US" sz="1400" b="1" dirty="0">
                <a:solidFill>
                  <a:schemeClr val="accent6">
                    <a:lumMod val="75000"/>
                  </a:schemeClr>
                </a:solidFill>
                <a:latin typeface="Consolas"/>
                <a:cs typeface="Consolas"/>
              </a:rPr>
              <a:t> -r '.</a:t>
            </a:r>
            <a:r>
              <a:rPr lang="en-US" sz="1400" b="1" dirty="0" err="1">
                <a:solidFill>
                  <a:schemeClr val="accent6">
                    <a:lumMod val="75000"/>
                  </a:schemeClr>
                </a:solidFill>
                <a:latin typeface="Consolas"/>
                <a:cs typeface="Consolas"/>
              </a:rPr>
              <a:t>product_files</a:t>
            </a:r>
            <a:r>
              <a:rPr lang="en-US" sz="1400" b="1" dirty="0">
                <a:solidFill>
                  <a:schemeClr val="accent6">
                    <a:lumMod val="75000"/>
                  </a:schemeClr>
                </a:solidFill>
                <a:latin typeface="Consolas"/>
                <a:cs typeface="Consolas"/>
              </a:rPr>
              <a:t>[] | select(.</a:t>
            </a:r>
            <a:r>
              <a:rPr lang="en-US" sz="1400" b="1" dirty="0" err="1">
                <a:solidFill>
                  <a:schemeClr val="accent6">
                    <a:lumMod val="75000"/>
                  </a:schemeClr>
                </a:solidFill>
                <a:latin typeface="Consolas"/>
                <a:cs typeface="Consolas"/>
              </a:rPr>
              <a:t>aws_object_key</a:t>
            </a:r>
            <a:r>
              <a:rPr lang="en-US" sz="1400" b="1" dirty="0">
                <a:solidFill>
                  <a:schemeClr val="accent6">
                    <a:lumMod val="75000"/>
                  </a:schemeClr>
                </a:solidFill>
                <a:latin typeface="Consolas"/>
                <a:cs typeface="Consolas"/>
              </a:rPr>
              <a:t> | </a:t>
            </a:r>
            <a:r>
              <a:rPr lang="en-US" sz="1400" b="1" dirty="0" err="1">
                <a:solidFill>
                  <a:schemeClr val="accent6">
                    <a:lumMod val="75000"/>
                  </a:schemeClr>
                </a:solidFill>
                <a:latin typeface="Consolas"/>
                <a:cs typeface="Consolas"/>
              </a:rPr>
              <a:t>endswith</a:t>
            </a:r>
            <a:r>
              <a:rPr lang="en-US" sz="1400" b="1" dirty="0">
                <a:solidFill>
                  <a:schemeClr val="accent6">
                    <a:lumMod val="75000"/>
                  </a:schemeClr>
                </a:solidFill>
                <a:latin typeface="Consolas"/>
                <a:cs typeface="Consolas"/>
              </a:rPr>
              <a:t>(".pivotal")) | ._</a:t>
            </a:r>
            <a:r>
              <a:rPr lang="en-US" sz="1400" b="1" dirty="0" err="1">
                <a:solidFill>
                  <a:schemeClr val="accent6">
                    <a:lumMod val="75000"/>
                  </a:schemeClr>
                </a:solidFill>
                <a:latin typeface="Consolas"/>
                <a:cs typeface="Consolas"/>
              </a:rPr>
              <a:t>links.download.href</a:t>
            </a:r>
            <a:r>
              <a:rPr lang="en-US" sz="1400" b="1" dirty="0">
                <a:solidFill>
                  <a:schemeClr val="accent6">
                    <a:lumMod val="75000"/>
                  </a:schemeClr>
                </a:solidFill>
                <a:latin typeface="Consolas"/>
                <a:cs typeface="Consolas"/>
              </a:rPr>
              <a:t>'</a:t>
            </a:r>
          </a:p>
          <a:p>
            <a:pPr marL="0" indent="0">
              <a:lnSpc>
                <a:spcPct val="50000"/>
              </a:lnSpc>
              <a:buNone/>
            </a:pPr>
            <a:endParaRPr lang="en-US" sz="1400" b="1" dirty="0" smtClean="0">
              <a:solidFill>
                <a:schemeClr val="accent6">
                  <a:lumMod val="75000"/>
                </a:schemeClr>
              </a:solidFill>
              <a:latin typeface="Consolas"/>
              <a:cs typeface="Consolas"/>
            </a:endParaRPr>
          </a:p>
          <a:p>
            <a:pPr marL="0" indent="0">
              <a:lnSpc>
                <a:spcPct val="50000"/>
              </a:lnSpc>
              <a:buNone/>
            </a:pPr>
            <a:r>
              <a:rPr lang="en-US" sz="1400" b="1" dirty="0">
                <a:solidFill>
                  <a:schemeClr val="bg1"/>
                </a:solidFill>
                <a:latin typeface="Consolas"/>
                <a:cs typeface="Consolas"/>
              </a:rPr>
              <a:t># ACCEPT EULA</a:t>
            </a:r>
          </a:p>
          <a:p>
            <a:pPr marL="0" indent="0">
              <a:lnSpc>
                <a:spcPct val="50000"/>
              </a:lnSpc>
              <a:buNone/>
            </a:pPr>
            <a:r>
              <a:rPr lang="en-US" sz="1400" b="1" dirty="0">
                <a:solidFill>
                  <a:schemeClr val="accent6">
                    <a:lumMod val="75000"/>
                  </a:schemeClr>
                </a:solidFill>
                <a:latin typeface="Consolas"/>
                <a:cs typeface="Consolas"/>
              </a:rPr>
              <a:t>c</a:t>
            </a:r>
            <a:r>
              <a:rPr lang="en-US" sz="1400" b="1" dirty="0" smtClean="0">
                <a:solidFill>
                  <a:schemeClr val="accent6">
                    <a:lumMod val="75000"/>
                  </a:schemeClr>
                </a:solidFill>
                <a:latin typeface="Consolas"/>
                <a:cs typeface="Consolas"/>
              </a:rPr>
              <a:t>url -</a:t>
            </a:r>
            <a:r>
              <a:rPr lang="en-US" sz="1400" b="1" dirty="0">
                <a:solidFill>
                  <a:schemeClr val="accent6">
                    <a:lumMod val="75000"/>
                  </a:schemeClr>
                </a:solidFill>
                <a:latin typeface="Consolas"/>
                <a:cs typeface="Consolas"/>
              </a:rPr>
              <a:t>-header "Authorization: Token ${</a:t>
            </a:r>
            <a:r>
              <a:rPr lang="en-US" sz="1400" b="1" dirty="0" smtClean="0">
                <a:solidFill>
                  <a:schemeClr val="accent6">
                    <a:lumMod val="75000"/>
                  </a:schemeClr>
                </a:solidFill>
                <a:latin typeface="Consolas"/>
                <a:cs typeface="Consolas"/>
              </a:rPr>
              <a:t>PIVNET_TOKEN}” -</a:t>
            </a:r>
            <a:r>
              <a:rPr lang="en-US" sz="1400" b="1" dirty="0">
                <a:solidFill>
                  <a:schemeClr val="accent6">
                    <a:lumMod val="75000"/>
                  </a:schemeClr>
                </a:solidFill>
                <a:latin typeface="Consolas"/>
                <a:cs typeface="Consolas"/>
              </a:rPr>
              <a:t>-request POST \</a:t>
            </a:r>
          </a:p>
          <a:p>
            <a:pPr marL="0" indent="0">
              <a:lnSpc>
                <a:spcPct val="50000"/>
              </a:lnSpc>
              <a:buNone/>
            </a:pPr>
            <a:r>
              <a:rPr lang="en-US" sz="1400" b="1" dirty="0">
                <a:solidFill>
                  <a:schemeClr val="accent6">
                    <a:lumMod val="75000"/>
                  </a:schemeClr>
                </a:solidFill>
                <a:latin typeface="Consolas"/>
                <a:cs typeface="Consolas"/>
              </a:rPr>
              <a:t>  "https://</a:t>
            </a:r>
            <a:r>
              <a:rPr lang="en-US" sz="1400" b="1" dirty="0" err="1">
                <a:solidFill>
                  <a:schemeClr val="accent6">
                    <a:lumMod val="75000"/>
                  </a:schemeClr>
                </a:solidFill>
                <a:latin typeface="Consolas"/>
                <a:cs typeface="Consolas"/>
              </a:rPr>
              <a:t>network.pivotal.io</a:t>
            </a:r>
            <a:r>
              <a:rPr lang="en-US" sz="1400" b="1" dirty="0">
                <a:solidFill>
                  <a:schemeClr val="accent6">
                    <a:lumMod val="75000"/>
                  </a:schemeClr>
                </a:solidFill>
                <a:latin typeface="Consolas"/>
                <a:cs typeface="Consolas"/>
              </a:rPr>
              <a:t>/</a:t>
            </a:r>
            <a:r>
              <a:rPr lang="en-US" sz="1400" b="1" dirty="0" err="1">
                <a:solidFill>
                  <a:schemeClr val="accent6">
                    <a:lumMod val="75000"/>
                  </a:schemeClr>
                </a:solidFill>
                <a:latin typeface="Consolas"/>
                <a:cs typeface="Consolas"/>
              </a:rPr>
              <a:t>api</a:t>
            </a:r>
            <a:r>
              <a:rPr lang="en-US" sz="1400" b="1" dirty="0">
                <a:solidFill>
                  <a:schemeClr val="accent6">
                    <a:lumMod val="75000"/>
                  </a:schemeClr>
                </a:solidFill>
                <a:latin typeface="Consolas"/>
                <a:cs typeface="Consolas"/>
              </a:rPr>
              <a:t>/v2/products/</a:t>
            </a:r>
            <a:r>
              <a:rPr lang="en-US" sz="1400" b="1" dirty="0">
                <a:solidFill>
                  <a:srgbClr val="FF0000"/>
                </a:solidFill>
                <a:latin typeface="Consolas"/>
                <a:cs typeface="Consolas"/>
              </a:rPr>
              <a:t>p-</a:t>
            </a:r>
            <a:r>
              <a:rPr lang="en-US" sz="1400" b="1" dirty="0" err="1">
                <a:solidFill>
                  <a:srgbClr val="FF0000"/>
                </a:solidFill>
                <a:latin typeface="Consolas"/>
                <a:cs typeface="Consolas"/>
              </a:rPr>
              <a:t>mysql</a:t>
            </a:r>
            <a:r>
              <a:rPr lang="en-US" sz="1400" b="1" dirty="0">
                <a:solidFill>
                  <a:srgbClr val="FF0000"/>
                </a:solidFill>
                <a:latin typeface="Consolas"/>
                <a:cs typeface="Consolas"/>
              </a:rPr>
              <a:t>/releases/53812</a:t>
            </a:r>
            <a:r>
              <a:rPr lang="en-US" sz="1400" b="1" dirty="0">
                <a:solidFill>
                  <a:schemeClr val="accent6">
                    <a:lumMod val="75000"/>
                  </a:schemeClr>
                </a:solidFill>
                <a:latin typeface="Consolas"/>
                <a:cs typeface="Consolas"/>
              </a:rPr>
              <a:t>/</a:t>
            </a:r>
            <a:r>
              <a:rPr lang="en-US" sz="1400" b="1" dirty="0" err="1">
                <a:solidFill>
                  <a:schemeClr val="accent6">
                    <a:lumMod val="75000"/>
                  </a:schemeClr>
                </a:solidFill>
                <a:latin typeface="Consolas"/>
                <a:cs typeface="Consolas"/>
              </a:rPr>
              <a:t>eula_acceptance</a:t>
            </a:r>
            <a:r>
              <a:rPr lang="en-US" sz="1400" b="1" dirty="0">
                <a:solidFill>
                  <a:schemeClr val="accent6">
                    <a:lumMod val="75000"/>
                  </a:schemeClr>
                </a:solidFill>
                <a:latin typeface="Consolas"/>
                <a:cs typeface="Consolas"/>
              </a:rPr>
              <a:t>"</a:t>
            </a:r>
            <a:endParaRPr lang="en-US" sz="1400" b="1" dirty="0" smtClean="0">
              <a:solidFill>
                <a:schemeClr val="accent6">
                  <a:lumMod val="75000"/>
                </a:schemeClr>
              </a:solidFill>
              <a:latin typeface="Consolas"/>
              <a:cs typeface="Consolas"/>
            </a:endParaRPr>
          </a:p>
          <a:p>
            <a:pPr marL="0" indent="0">
              <a:lnSpc>
                <a:spcPct val="50000"/>
              </a:lnSpc>
              <a:buNone/>
            </a:pPr>
            <a:endParaRPr lang="en-US" sz="1400" b="1" dirty="0">
              <a:solidFill>
                <a:schemeClr val="accent6">
                  <a:lumMod val="75000"/>
                </a:schemeClr>
              </a:solidFill>
              <a:latin typeface="Consolas"/>
              <a:cs typeface="Consolas"/>
            </a:endParaRPr>
          </a:p>
          <a:p>
            <a:pPr marL="0" indent="0">
              <a:lnSpc>
                <a:spcPct val="50000"/>
              </a:lnSpc>
              <a:buNone/>
            </a:pPr>
            <a:r>
              <a:rPr lang="en-US" sz="1400" b="1" dirty="0">
                <a:solidFill>
                  <a:srgbClr val="FFFFFF"/>
                </a:solidFill>
                <a:latin typeface="Consolas"/>
                <a:cs typeface="Consolas"/>
              </a:rPr>
              <a:t># </a:t>
            </a:r>
            <a:r>
              <a:rPr lang="en-US" sz="1400" b="1" dirty="0" smtClean="0">
                <a:solidFill>
                  <a:srgbClr val="FFFFFF"/>
                </a:solidFill>
                <a:latin typeface="Consolas"/>
                <a:cs typeface="Consolas"/>
              </a:rPr>
              <a:t>DOWNLOAD PRODUCT</a:t>
            </a:r>
            <a:endParaRPr lang="en-US" sz="1400" b="1" dirty="0">
              <a:solidFill>
                <a:srgbClr val="FFFFFF"/>
              </a:solidFill>
              <a:latin typeface="Consolas"/>
              <a:cs typeface="Consolas"/>
            </a:endParaRPr>
          </a:p>
          <a:p>
            <a:pPr marL="0" indent="0">
              <a:lnSpc>
                <a:spcPct val="50000"/>
              </a:lnSpc>
              <a:buNone/>
            </a:pPr>
            <a:r>
              <a:rPr lang="en-US" sz="1400" b="1" dirty="0" smtClean="0">
                <a:solidFill>
                  <a:schemeClr val="accent6">
                    <a:lumMod val="75000"/>
                  </a:schemeClr>
                </a:solidFill>
                <a:latin typeface="Consolas"/>
                <a:cs typeface="Consolas"/>
              </a:rPr>
              <a:t>curl -</a:t>
            </a:r>
            <a:r>
              <a:rPr lang="en-US" sz="1400" b="1" dirty="0">
                <a:solidFill>
                  <a:schemeClr val="accent6">
                    <a:lumMod val="75000"/>
                  </a:schemeClr>
                </a:solidFill>
                <a:latin typeface="Consolas"/>
                <a:cs typeface="Consolas"/>
              </a:rPr>
              <a:t>-header "Authorization: Token ${</a:t>
            </a:r>
            <a:r>
              <a:rPr lang="en-US" sz="1400" b="1" dirty="0" smtClean="0">
                <a:solidFill>
                  <a:schemeClr val="accent6">
                    <a:lumMod val="75000"/>
                  </a:schemeClr>
                </a:solidFill>
                <a:latin typeface="Consolas"/>
                <a:cs typeface="Consolas"/>
              </a:rPr>
              <a:t>PIVNET_TOKEN</a:t>
            </a:r>
            <a:r>
              <a:rPr lang="en-US" sz="1400" b="1" dirty="0">
                <a:solidFill>
                  <a:schemeClr val="accent6">
                    <a:lumMod val="75000"/>
                  </a:schemeClr>
                </a:solidFill>
                <a:latin typeface="Consolas"/>
                <a:cs typeface="Consolas"/>
              </a:rPr>
              <a:t>}" --location --output </a:t>
            </a:r>
            <a:r>
              <a:rPr lang="en-US" sz="1400" b="1" dirty="0" smtClean="0">
                <a:solidFill>
                  <a:schemeClr val="accent6">
                    <a:lumMod val="75000"/>
                  </a:schemeClr>
                </a:solidFill>
                <a:latin typeface="Consolas"/>
                <a:cs typeface="Consolas"/>
              </a:rPr>
              <a:t>${TARGET_FILENAME} \</a:t>
            </a:r>
            <a:endParaRPr lang="en-US" sz="1400" b="1" dirty="0">
              <a:solidFill>
                <a:schemeClr val="accent6">
                  <a:lumMod val="75000"/>
                </a:schemeClr>
              </a:solidFill>
              <a:latin typeface="Consolas"/>
              <a:cs typeface="Consolas"/>
            </a:endParaRPr>
          </a:p>
          <a:p>
            <a:pPr marL="0" indent="0">
              <a:lnSpc>
                <a:spcPct val="50000"/>
              </a:lnSpc>
              <a:buNone/>
            </a:pPr>
            <a:r>
              <a:rPr lang="en-US" sz="1400" b="1" dirty="0">
                <a:solidFill>
                  <a:schemeClr val="accent6">
                    <a:lumMod val="75000"/>
                  </a:schemeClr>
                </a:solidFill>
                <a:latin typeface="Consolas"/>
                <a:cs typeface="Consolas"/>
              </a:rPr>
              <a:t>  "</a:t>
            </a:r>
            <a:r>
              <a:rPr lang="en-US" sz="1400" b="1" dirty="0" smtClean="0">
                <a:solidFill>
                  <a:srgbClr val="548235"/>
                </a:solidFill>
                <a:latin typeface="Consolas"/>
                <a:cs typeface="Consolas"/>
              </a:rPr>
              <a:t>https</a:t>
            </a:r>
            <a:r>
              <a:rPr lang="en-US" sz="1400" b="1" dirty="0">
                <a:solidFill>
                  <a:srgbClr val="548235"/>
                </a:solidFill>
                <a:latin typeface="Consolas"/>
                <a:cs typeface="Consolas"/>
              </a:rPr>
              <a:t>://</a:t>
            </a:r>
            <a:r>
              <a:rPr lang="en-US" sz="1400" b="1" dirty="0" err="1">
                <a:solidFill>
                  <a:srgbClr val="548235"/>
                </a:solidFill>
                <a:latin typeface="Consolas"/>
                <a:cs typeface="Consolas"/>
              </a:rPr>
              <a:t>network.pivotal.io</a:t>
            </a:r>
            <a:r>
              <a:rPr lang="en-US" sz="1400" b="1" dirty="0">
                <a:solidFill>
                  <a:srgbClr val="548235"/>
                </a:solidFill>
                <a:latin typeface="Consolas"/>
                <a:cs typeface="Consolas"/>
              </a:rPr>
              <a:t>/</a:t>
            </a:r>
            <a:r>
              <a:rPr lang="en-US" sz="1400" b="1" dirty="0" err="1">
                <a:solidFill>
                  <a:srgbClr val="548235"/>
                </a:solidFill>
                <a:latin typeface="Consolas"/>
                <a:cs typeface="Consolas"/>
              </a:rPr>
              <a:t>api</a:t>
            </a:r>
            <a:r>
              <a:rPr lang="en-US" sz="1400" b="1" dirty="0">
                <a:solidFill>
                  <a:srgbClr val="548235"/>
                </a:solidFill>
                <a:latin typeface="Consolas"/>
                <a:cs typeface="Consolas"/>
              </a:rPr>
              <a:t>/v2/products/</a:t>
            </a:r>
            <a:r>
              <a:rPr lang="en-US" sz="1400" b="1" dirty="0">
                <a:solidFill>
                  <a:srgbClr val="FF0000"/>
                </a:solidFill>
                <a:latin typeface="Consolas"/>
                <a:cs typeface="Consolas"/>
              </a:rPr>
              <a:t>p-</a:t>
            </a:r>
            <a:r>
              <a:rPr lang="en-US" sz="1400" b="1" dirty="0" err="1">
                <a:solidFill>
                  <a:srgbClr val="FF0000"/>
                </a:solidFill>
                <a:latin typeface="Consolas"/>
                <a:cs typeface="Consolas"/>
              </a:rPr>
              <a:t>mysql</a:t>
            </a:r>
            <a:r>
              <a:rPr lang="en-US" sz="1400" b="1" dirty="0">
                <a:solidFill>
                  <a:srgbClr val="FF0000"/>
                </a:solidFill>
                <a:latin typeface="Consolas"/>
                <a:cs typeface="Consolas"/>
              </a:rPr>
              <a:t>/releases/53812/</a:t>
            </a:r>
            <a:r>
              <a:rPr lang="en-US" sz="1400" b="1" dirty="0" err="1">
                <a:solidFill>
                  <a:srgbClr val="FF0000"/>
                </a:solidFill>
                <a:latin typeface="Consolas"/>
                <a:cs typeface="Consolas"/>
              </a:rPr>
              <a:t>product_files</a:t>
            </a:r>
            <a:r>
              <a:rPr lang="en-US" sz="1400" b="1" dirty="0">
                <a:solidFill>
                  <a:srgbClr val="FF0000"/>
                </a:solidFill>
                <a:latin typeface="Consolas"/>
                <a:cs typeface="Consolas"/>
              </a:rPr>
              <a:t>/87255</a:t>
            </a:r>
            <a:r>
              <a:rPr lang="en-US" sz="1400" b="1" dirty="0">
                <a:solidFill>
                  <a:srgbClr val="548235"/>
                </a:solidFill>
                <a:latin typeface="Consolas"/>
                <a:cs typeface="Consolas"/>
              </a:rPr>
              <a:t>/</a:t>
            </a:r>
            <a:r>
              <a:rPr lang="en-US" sz="1400" b="1" dirty="0" smtClean="0">
                <a:solidFill>
                  <a:srgbClr val="548235"/>
                </a:solidFill>
                <a:latin typeface="Consolas"/>
                <a:cs typeface="Consolas"/>
              </a:rPr>
              <a:t>download</a:t>
            </a:r>
            <a:r>
              <a:rPr lang="en-US" sz="1400" b="1" dirty="0">
                <a:solidFill>
                  <a:schemeClr val="accent6">
                    <a:lumMod val="75000"/>
                  </a:schemeClr>
                </a:solidFill>
                <a:latin typeface="Consolas"/>
                <a:cs typeface="Consolas"/>
              </a:rPr>
              <a:t>"</a:t>
            </a:r>
            <a:endParaRPr lang="en-US" sz="1400" b="1" dirty="0" smtClean="0">
              <a:solidFill>
                <a:schemeClr val="accent6">
                  <a:lumMod val="75000"/>
                </a:schemeClr>
              </a:solidFill>
              <a:latin typeface="Consolas"/>
              <a:cs typeface="Consolas"/>
            </a:endParaRPr>
          </a:p>
        </p:txBody>
      </p:sp>
    </p:spTree>
    <p:extLst>
      <p:ext uri="{BB962C8B-B14F-4D97-AF65-F5344CB8AC3E}">
        <p14:creationId xmlns:p14="http://schemas.microsoft.com/office/powerpoint/2010/main" val="166483858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 Better Curl (CLI tools)</a:t>
            </a:r>
            <a:endParaRPr lang="en-US" dirty="0"/>
          </a:p>
        </p:txBody>
      </p:sp>
      <p:sp>
        <p:nvSpPr>
          <p:cNvPr id="3" name="Text Placeholder 2"/>
          <p:cNvSpPr>
            <a:spLocks noGrp="1"/>
          </p:cNvSpPr>
          <p:nvPr>
            <p:ph type="body" sz="quarter" idx="11"/>
          </p:nvPr>
        </p:nvSpPr>
        <p:spPr/>
        <p:txBody>
          <a:bodyPr anchor="t"/>
          <a:lstStyle/>
          <a:p>
            <a:pPr marL="0" indent="0">
              <a:buNone/>
            </a:pPr>
            <a:r>
              <a:rPr lang="en-US" dirty="0" err="1" smtClean="0">
                <a:latin typeface="Avenir Next Regular"/>
                <a:cs typeface="Avenir Next Regular"/>
              </a:rPr>
              <a:t>PivNet</a:t>
            </a:r>
            <a:r>
              <a:rPr lang="en-US" dirty="0" smtClean="0">
                <a:latin typeface="Avenir Next Regular"/>
                <a:cs typeface="Avenir Next Regular"/>
              </a:rPr>
              <a:t> </a:t>
            </a:r>
            <a:r>
              <a:rPr lang="en-US" dirty="0">
                <a:latin typeface="Avenir Next Regular"/>
                <a:cs typeface="Avenir Next Regular"/>
              </a:rPr>
              <a:t>CLI (</a:t>
            </a:r>
            <a:r>
              <a:rPr lang="en-US" dirty="0">
                <a:latin typeface="Avenir Next Regular"/>
                <a:cs typeface="Avenir Next Regular"/>
                <a:hlinkClick r:id="rId3"/>
              </a:rPr>
              <a:t>https://github.com/pivotal-cf/pivnet-cli</a:t>
            </a:r>
            <a:r>
              <a:rPr lang="en-US" dirty="0">
                <a:latin typeface="Avenir Next Regular"/>
                <a:cs typeface="Avenir Next Regular"/>
              </a:rPr>
              <a:t>)</a:t>
            </a:r>
          </a:p>
          <a:p>
            <a:pPr lvl="1"/>
            <a:r>
              <a:rPr lang="en-US" sz="1600" dirty="0">
                <a:latin typeface="Avenir Next Regular"/>
                <a:cs typeface="Avenir Next Regular"/>
              </a:rPr>
              <a:t>Automates Pivotal Network GUI</a:t>
            </a:r>
          </a:p>
          <a:p>
            <a:pPr lvl="1"/>
            <a:r>
              <a:rPr lang="en-US" sz="1600" dirty="0">
                <a:latin typeface="Avenir Next Regular"/>
                <a:cs typeface="Avenir Next Regular"/>
              </a:rPr>
              <a:t>Interrogates Product Versions</a:t>
            </a:r>
          </a:p>
          <a:p>
            <a:pPr lvl="1"/>
            <a:r>
              <a:rPr lang="en-US" sz="1600" dirty="0">
                <a:latin typeface="Avenir Next Regular"/>
                <a:cs typeface="Avenir Next Regular"/>
              </a:rPr>
              <a:t>Accepts EULAs</a:t>
            </a:r>
          </a:p>
          <a:p>
            <a:pPr lvl="1"/>
            <a:r>
              <a:rPr lang="en-US" sz="1600" dirty="0">
                <a:latin typeface="Avenir Next Regular"/>
                <a:cs typeface="Avenir Next Regular"/>
              </a:rPr>
              <a:t>Downloads Products</a:t>
            </a:r>
          </a:p>
          <a:p>
            <a:pPr lvl="1"/>
            <a:r>
              <a:rPr lang="en-US" sz="1600" dirty="0">
                <a:latin typeface="Avenir Next Regular"/>
                <a:cs typeface="Avenir Next Regular"/>
              </a:rPr>
              <a:t>Downloads </a:t>
            </a:r>
            <a:r>
              <a:rPr lang="en-US" sz="1600" dirty="0" err="1">
                <a:latin typeface="Avenir Next Regular"/>
                <a:cs typeface="Avenir Next Regular"/>
              </a:rPr>
              <a:t>Stemcellls</a:t>
            </a:r>
            <a:r>
              <a:rPr lang="en-US" sz="1600" dirty="0">
                <a:latin typeface="Avenir Next Regular"/>
                <a:cs typeface="Avenir Next Regular"/>
              </a:rPr>
              <a:t> </a:t>
            </a:r>
            <a:endParaRPr lang="en-US" sz="1600" dirty="0" smtClean="0">
              <a:latin typeface="Avenir Next Regular"/>
              <a:cs typeface="Avenir Next Regular"/>
            </a:endParaRPr>
          </a:p>
          <a:p>
            <a:pPr marL="0" indent="0">
              <a:buNone/>
            </a:pPr>
            <a:r>
              <a:rPr lang="en-US" dirty="0">
                <a:latin typeface="Avenir Next Regular"/>
                <a:cs typeface="Avenir Next Regular"/>
              </a:rPr>
              <a:t>“Om” CLI (</a:t>
            </a:r>
            <a:r>
              <a:rPr lang="en-US" dirty="0">
                <a:latin typeface="Avenir Next Regular"/>
                <a:cs typeface="Avenir Next Regular"/>
                <a:hlinkClick r:id="rId4"/>
              </a:rPr>
              <a:t>https://github.com/pivotal-cf/om</a:t>
            </a:r>
            <a:r>
              <a:rPr lang="en-US" dirty="0">
                <a:latin typeface="Avenir Next Regular"/>
                <a:cs typeface="Avenir Next Regular"/>
              </a:rPr>
              <a:t>)</a:t>
            </a:r>
          </a:p>
          <a:p>
            <a:pPr lvl="1"/>
            <a:r>
              <a:rPr lang="en-US" sz="1600" dirty="0">
                <a:latin typeface="Avenir Next Regular"/>
                <a:cs typeface="Avenir Next Regular"/>
              </a:rPr>
              <a:t>Automates Ops Manager GUI</a:t>
            </a:r>
          </a:p>
          <a:p>
            <a:pPr lvl="1"/>
            <a:r>
              <a:rPr lang="en-US" sz="1600" dirty="0">
                <a:latin typeface="Avenir Next Regular"/>
                <a:cs typeface="Avenir Next Regular"/>
              </a:rPr>
              <a:t>Configures Authentication</a:t>
            </a:r>
          </a:p>
          <a:p>
            <a:pPr lvl="1"/>
            <a:r>
              <a:rPr lang="en-US" sz="1600" dirty="0">
                <a:latin typeface="Avenir Next Regular"/>
                <a:cs typeface="Avenir Next Regular"/>
              </a:rPr>
              <a:t>Configures BOSH Director Tile</a:t>
            </a:r>
          </a:p>
          <a:p>
            <a:pPr lvl="1"/>
            <a:r>
              <a:rPr lang="en-US" sz="1600" dirty="0">
                <a:latin typeface="Avenir Next Regular"/>
                <a:cs typeface="Avenir Next Regular"/>
              </a:rPr>
              <a:t>Imports &amp; Stages Products Tiles</a:t>
            </a:r>
          </a:p>
          <a:p>
            <a:pPr lvl="1"/>
            <a:r>
              <a:rPr lang="en-US" sz="1600" dirty="0">
                <a:latin typeface="Avenir Next Regular"/>
                <a:cs typeface="Avenir Next Regular"/>
              </a:rPr>
              <a:t>Imports </a:t>
            </a:r>
            <a:r>
              <a:rPr lang="en-US" sz="1600" dirty="0" err="1">
                <a:latin typeface="Avenir Next Regular"/>
                <a:cs typeface="Avenir Next Regular"/>
              </a:rPr>
              <a:t>Stemcells</a:t>
            </a:r>
            <a:endParaRPr lang="en-US" sz="1600" dirty="0">
              <a:latin typeface="Avenir Next Regular"/>
              <a:cs typeface="Avenir Next Regular"/>
            </a:endParaRPr>
          </a:p>
          <a:p>
            <a:pPr lvl="1"/>
            <a:r>
              <a:rPr lang="en-US" sz="1600" dirty="0">
                <a:latin typeface="Avenir Next Regular"/>
                <a:cs typeface="Avenir Next Regular"/>
              </a:rPr>
              <a:t>Configures Product Tiles</a:t>
            </a:r>
          </a:p>
          <a:p>
            <a:pPr lvl="1"/>
            <a:r>
              <a:rPr lang="en-US" sz="1600" b="1" dirty="0">
                <a:solidFill>
                  <a:srgbClr val="0000FF"/>
                </a:solidFill>
                <a:latin typeface="Avenir Next Regular"/>
                <a:cs typeface="Avenir Next Regular"/>
              </a:rPr>
              <a:t>“Hits” Apply Changes</a:t>
            </a:r>
          </a:p>
          <a:p>
            <a:pPr lvl="1"/>
            <a:endParaRPr lang="en-US" sz="1600" dirty="0">
              <a:latin typeface="Avenir Next Regular"/>
              <a:cs typeface="Avenir Next Regular"/>
            </a:endParaRPr>
          </a:p>
        </p:txBody>
      </p:sp>
    </p:spTree>
    <p:extLst>
      <p:ext uri="{BB962C8B-B14F-4D97-AF65-F5344CB8AC3E}">
        <p14:creationId xmlns:p14="http://schemas.microsoft.com/office/powerpoint/2010/main" val="189877416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Here’s One I Made Earlier</a:t>
            </a:r>
            <a:endParaRPr lang="en-US" dirty="0"/>
          </a:p>
          <a:p>
            <a:endParaRPr lang="en-US" dirty="0"/>
          </a:p>
        </p:txBody>
      </p:sp>
      <p:sp>
        <p:nvSpPr>
          <p:cNvPr id="5" name="Text Placeholder 2"/>
          <p:cNvSpPr>
            <a:spLocks noGrp="1"/>
          </p:cNvSpPr>
          <p:nvPr>
            <p:ph type="body" sz="quarter" idx="11"/>
          </p:nvPr>
        </p:nvSpPr>
        <p:spPr>
          <a:solidFill>
            <a:schemeClr val="tx1"/>
          </a:solidFill>
          <a:effectLst>
            <a:glow rad="101600">
              <a:srgbClr val="660066">
                <a:alpha val="75000"/>
              </a:srgbClr>
            </a:glow>
          </a:effectLst>
        </p:spPr>
        <p:txBody>
          <a:bodyPr anchor="ctr"/>
          <a:lstStyle/>
          <a:p>
            <a:pPr marL="0" indent="0" algn="ctr">
              <a:lnSpc>
                <a:spcPct val="50000"/>
              </a:lnSpc>
              <a:buNone/>
            </a:pPr>
            <a:r>
              <a:rPr lang="en-US" sz="2400" b="1" dirty="0" smtClean="0">
                <a:solidFill>
                  <a:srgbClr val="FFFF00"/>
                </a:solidFill>
                <a:latin typeface="Consolas"/>
                <a:cs typeface="Consolas"/>
              </a:rPr>
              <a:t>https</a:t>
            </a:r>
            <a:r>
              <a:rPr lang="en-US" sz="2400" b="1" dirty="0">
                <a:solidFill>
                  <a:srgbClr val="FFFF00"/>
                </a:solidFill>
                <a:latin typeface="Consolas"/>
                <a:cs typeface="Consolas"/>
              </a:rPr>
              <a:t>://</a:t>
            </a:r>
            <a:r>
              <a:rPr lang="en-US" sz="2400" b="1" dirty="0" err="1">
                <a:solidFill>
                  <a:srgbClr val="FFFF00"/>
                </a:solidFill>
                <a:latin typeface="Consolas"/>
                <a:cs typeface="Consolas"/>
              </a:rPr>
              <a:t>github.com</a:t>
            </a:r>
            <a:r>
              <a:rPr lang="en-US" sz="2400" b="1" dirty="0">
                <a:solidFill>
                  <a:srgbClr val="FFFF00"/>
                </a:solidFill>
                <a:latin typeface="Consolas"/>
                <a:cs typeface="Consolas"/>
              </a:rPr>
              <a:t>/</a:t>
            </a:r>
            <a:r>
              <a:rPr lang="en-US" sz="2400" b="1" dirty="0" err="1">
                <a:solidFill>
                  <a:srgbClr val="FFFF00"/>
                </a:solidFill>
                <a:latin typeface="Consolas"/>
                <a:cs typeface="Consolas"/>
              </a:rPr>
              <a:t>amcginlay</a:t>
            </a:r>
            <a:r>
              <a:rPr lang="en-US" sz="2400" b="1" dirty="0">
                <a:solidFill>
                  <a:srgbClr val="FFFF00"/>
                </a:solidFill>
                <a:latin typeface="Consolas"/>
                <a:cs typeface="Consolas"/>
              </a:rPr>
              <a:t>/ops-manager-</a:t>
            </a:r>
            <a:r>
              <a:rPr lang="en-US" sz="2400" b="1" dirty="0" smtClean="0">
                <a:solidFill>
                  <a:srgbClr val="FFFF00"/>
                </a:solidFill>
                <a:latin typeface="Consolas"/>
                <a:cs typeface="Consolas"/>
              </a:rPr>
              <a:t>automation</a:t>
            </a:r>
          </a:p>
          <a:p>
            <a:pPr marL="0" indent="0" algn="ctr">
              <a:lnSpc>
                <a:spcPct val="50000"/>
              </a:lnSpc>
              <a:buNone/>
            </a:pPr>
            <a:endParaRPr lang="en-US" sz="2400" b="1" dirty="0" smtClean="0">
              <a:solidFill>
                <a:srgbClr val="FFFF00"/>
              </a:solidFill>
              <a:latin typeface="Consolas"/>
              <a:cs typeface="Consolas"/>
            </a:endParaRPr>
          </a:p>
          <a:p>
            <a:pPr marL="0" indent="0" algn="ctr">
              <a:lnSpc>
                <a:spcPct val="50000"/>
              </a:lnSpc>
              <a:buNone/>
            </a:pPr>
            <a:r>
              <a:rPr lang="en-US" sz="2400" b="1" dirty="0" smtClean="0">
                <a:solidFill>
                  <a:schemeClr val="bg1"/>
                </a:solidFill>
                <a:latin typeface="Consolas"/>
                <a:cs typeface="Consolas"/>
              </a:rPr>
              <a:t>(see </a:t>
            </a:r>
            <a:r>
              <a:rPr lang="en-US" sz="2400" b="1" dirty="0" err="1" smtClean="0">
                <a:solidFill>
                  <a:schemeClr val="bg1"/>
                </a:solidFill>
                <a:latin typeface="Consolas"/>
                <a:cs typeface="Consolas"/>
              </a:rPr>
              <a:t>README.md</a:t>
            </a:r>
            <a:r>
              <a:rPr lang="en-US" sz="2400" b="1" dirty="0" smtClean="0">
                <a:solidFill>
                  <a:schemeClr val="bg1"/>
                </a:solidFill>
                <a:latin typeface="Consolas"/>
                <a:cs typeface="Consolas"/>
              </a:rPr>
              <a:t>, ./scripts and ./</a:t>
            </a:r>
            <a:r>
              <a:rPr lang="en-US" sz="2400" b="1" dirty="0" err="1" smtClean="0">
                <a:solidFill>
                  <a:schemeClr val="bg1"/>
                </a:solidFill>
                <a:latin typeface="Consolas"/>
                <a:cs typeface="Consolas"/>
              </a:rPr>
              <a:t>config</a:t>
            </a:r>
            <a:r>
              <a:rPr lang="en-US" sz="2400" b="1" dirty="0" smtClean="0">
                <a:solidFill>
                  <a:schemeClr val="bg1"/>
                </a:solidFill>
                <a:latin typeface="Consolas"/>
                <a:cs typeface="Consolas"/>
              </a:rPr>
              <a:t>)</a:t>
            </a:r>
            <a:endParaRPr lang="en-US" sz="2400" b="1" dirty="0" smtClean="0">
              <a:solidFill>
                <a:schemeClr val="bg1"/>
              </a:solidFill>
              <a:latin typeface="Consolas"/>
              <a:cs typeface="Consolas"/>
            </a:endParaRPr>
          </a:p>
        </p:txBody>
      </p:sp>
    </p:spTree>
    <p:extLst>
      <p:ext uri="{BB962C8B-B14F-4D97-AF65-F5344CB8AC3E}">
        <p14:creationId xmlns:p14="http://schemas.microsoft.com/office/powerpoint/2010/main" val="236920523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Environment Specific </a:t>
            </a:r>
            <a:r>
              <a:rPr lang="en-US" dirty="0" smtClean="0"/>
              <a:t>Variables (~/.</a:t>
            </a:r>
            <a:r>
              <a:rPr lang="en-US" dirty="0" err="1" smtClean="0"/>
              <a:t>env</a:t>
            </a:r>
            <a:r>
              <a:rPr lang="en-US" dirty="0" smtClean="0"/>
              <a:t>)</a:t>
            </a:r>
            <a:endParaRPr lang="en-US" dirty="0"/>
          </a:p>
          <a:p>
            <a:endParaRPr lang="en-US" dirty="0"/>
          </a:p>
        </p:txBody>
      </p:sp>
      <p:sp>
        <p:nvSpPr>
          <p:cNvPr id="3" name="Text Placeholder 2"/>
          <p:cNvSpPr>
            <a:spLocks noGrp="1"/>
          </p:cNvSpPr>
          <p:nvPr>
            <p:ph type="body" sz="quarter" idx="11"/>
          </p:nvPr>
        </p:nvSpPr>
        <p:spPr>
          <a:xfrm>
            <a:off x="762000" y="1603099"/>
            <a:ext cx="10668000" cy="3951034"/>
          </a:xfrm>
          <a:solidFill>
            <a:schemeClr val="tx1"/>
          </a:solidFill>
        </p:spPr>
        <p:txBody>
          <a:bodyPr/>
          <a:lstStyle/>
          <a:p>
            <a:pPr marL="0" indent="0">
              <a:lnSpc>
                <a:spcPct val="50000"/>
              </a:lnSpc>
              <a:buNone/>
            </a:pPr>
            <a:r>
              <a:rPr lang="en-US" sz="1800" b="1" dirty="0" smtClean="0">
                <a:solidFill>
                  <a:schemeClr val="bg1"/>
                </a:solidFill>
                <a:latin typeface="Consolas"/>
                <a:cs typeface="Consolas"/>
              </a:rPr>
              <a:t># Each task script sources ~/.</a:t>
            </a:r>
            <a:r>
              <a:rPr lang="en-US" sz="1800" b="1" dirty="0" err="1" smtClean="0">
                <a:solidFill>
                  <a:schemeClr val="bg1"/>
                </a:solidFill>
                <a:latin typeface="Consolas"/>
                <a:cs typeface="Consolas"/>
              </a:rPr>
              <a:t>env</a:t>
            </a:r>
            <a:r>
              <a:rPr lang="en-US" sz="1800" b="1" dirty="0" smtClean="0">
                <a:solidFill>
                  <a:schemeClr val="bg1"/>
                </a:solidFill>
                <a:latin typeface="Consolas"/>
                <a:cs typeface="Consolas"/>
              </a:rPr>
              <a:t> which exports these variables</a:t>
            </a: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a:solidFill>
                  <a:schemeClr val="accent6">
                    <a:lumMod val="75000"/>
                  </a:schemeClr>
                </a:solidFill>
                <a:latin typeface="Consolas"/>
                <a:cs typeface="Consolas"/>
              </a:rPr>
              <a:t>PCF_VERSION_PATH=2.1</a:t>
            </a: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PCF_DOMAIN_NAME=</a:t>
            </a:r>
            <a:r>
              <a:rPr lang="en-US" sz="1800" b="1" dirty="0" err="1" smtClean="0">
                <a:solidFill>
                  <a:schemeClr val="accent6">
                    <a:lumMod val="75000"/>
                  </a:schemeClr>
                </a:solidFill>
                <a:latin typeface="Consolas"/>
                <a:cs typeface="Consolas"/>
              </a:rPr>
              <a:t>mydomain.com</a:t>
            </a:r>
            <a:endParaRPr lang="en-US" sz="1800" b="1" dirty="0">
              <a:solidFill>
                <a:schemeClr val="accent6">
                  <a:lumMod val="75000"/>
                </a:schemeClr>
              </a:solidFill>
              <a:latin typeface="Consolas"/>
              <a:cs typeface="Consolas"/>
            </a:endParaRPr>
          </a:p>
          <a:p>
            <a:pPr marL="0" indent="0">
              <a:lnSpc>
                <a:spcPct val="50000"/>
              </a:lnSpc>
              <a:buNone/>
            </a:pPr>
            <a:r>
              <a:rPr lang="en-US" sz="1800" b="1" dirty="0">
                <a:solidFill>
                  <a:schemeClr val="accent6">
                    <a:lumMod val="75000"/>
                  </a:schemeClr>
                </a:solidFill>
                <a:latin typeface="Consolas"/>
                <a:cs typeface="Consolas"/>
              </a:rPr>
              <a:t>PCF_SUBDOMAIN_NAME</a:t>
            </a:r>
            <a:r>
              <a:rPr lang="en-US" sz="1800" b="1" dirty="0" smtClean="0">
                <a:solidFill>
                  <a:schemeClr val="accent6">
                    <a:lumMod val="75000"/>
                  </a:schemeClr>
                </a:solidFill>
                <a:latin typeface="Consolas"/>
                <a:cs typeface="Consolas"/>
              </a:rPr>
              <a:t>=</a:t>
            </a:r>
            <a:r>
              <a:rPr lang="en-US" sz="1800" b="1" dirty="0" err="1" smtClean="0">
                <a:solidFill>
                  <a:schemeClr val="accent6">
                    <a:lumMod val="75000"/>
                  </a:schemeClr>
                </a:solidFill>
                <a:latin typeface="Consolas"/>
                <a:cs typeface="Consolas"/>
              </a:rPr>
              <a:t>myenvironment</a:t>
            </a:r>
            <a:endParaRPr lang="en-US" sz="1800" b="1" dirty="0">
              <a:solidFill>
                <a:schemeClr val="accent6">
                  <a:lumMod val="75000"/>
                </a:schemeClr>
              </a:solidFill>
              <a:latin typeface="Consolas"/>
              <a:cs typeface="Consolas"/>
            </a:endParaRPr>
          </a:p>
          <a:p>
            <a:pPr marL="0" indent="0">
              <a:lnSpc>
                <a:spcPct val="50000"/>
              </a:lnSpc>
              <a:buNone/>
            </a:pPr>
            <a:r>
              <a:rPr lang="en-US" sz="1800" b="1" dirty="0">
                <a:solidFill>
                  <a:schemeClr val="accent6">
                    <a:lumMod val="75000"/>
                  </a:schemeClr>
                </a:solidFill>
                <a:latin typeface="Consolas"/>
                <a:cs typeface="Consolas"/>
              </a:rPr>
              <a:t>PCF_OPSMAN_ADMIN_USER</a:t>
            </a:r>
            <a:r>
              <a:rPr lang="en-US" sz="1800" b="1" dirty="0" smtClean="0">
                <a:solidFill>
                  <a:schemeClr val="accent6">
                    <a:lumMod val="75000"/>
                  </a:schemeClr>
                </a:solidFill>
                <a:latin typeface="Consolas"/>
                <a:cs typeface="Consolas"/>
              </a:rPr>
              <a:t>=admin</a:t>
            </a:r>
            <a:endParaRPr lang="en-US" sz="1800" b="1" dirty="0">
              <a:solidFill>
                <a:schemeClr val="accent6">
                  <a:lumMod val="75000"/>
                </a:schemeClr>
              </a:solidFill>
              <a:latin typeface="Consolas"/>
              <a:cs typeface="Consolas"/>
            </a:endParaRPr>
          </a:p>
          <a:p>
            <a:pPr marL="0" indent="0">
              <a:lnSpc>
                <a:spcPct val="50000"/>
              </a:lnSpc>
              <a:buNone/>
            </a:pPr>
            <a:r>
              <a:rPr lang="en-US" sz="1800" b="1" dirty="0">
                <a:solidFill>
                  <a:schemeClr val="accent6">
                    <a:lumMod val="75000"/>
                  </a:schemeClr>
                </a:solidFill>
                <a:latin typeface="Consolas"/>
                <a:cs typeface="Consolas"/>
              </a:rPr>
              <a:t>PCF_OPSMAN_ADMIN_PASSWD=</a:t>
            </a:r>
            <a:r>
              <a:rPr lang="en-US" sz="1800" b="1" dirty="0" smtClean="0">
                <a:solidFill>
                  <a:schemeClr val="accent6">
                    <a:lumMod val="75000"/>
                  </a:schemeClr>
                </a:solidFill>
                <a:latin typeface="Consolas"/>
                <a:cs typeface="Consolas"/>
              </a:rPr>
              <a:t>drowssaP_gnortS_emoS_42</a:t>
            </a:r>
          </a:p>
          <a:p>
            <a:pPr marL="0" indent="0">
              <a:lnSpc>
                <a:spcPct val="50000"/>
              </a:lnSpc>
              <a:buNone/>
            </a:pPr>
            <a:r>
              <a:rPr lang="en-US" sz="1800" b="1" dirty="0" smtClean="0">
                <a:solidFill>
                  <a:schemeClr val="accent6">
                    <a:lumMod val="75000"/>
                  </a:schemeClr>
                </a:solidFill>
                <a:latin typeface="Consolas"/>
                <a:cs typeface="Consolas"/>
              </a:rPr>
              <a:t>PCF_REGION=europe-west1</a:t>
            </a:r>
          </a:p>
          <a:p>
            <a:pPr marL="0" indent="0">
              <a:lnSpc>
                <a:spcPct val="50000"/>
              </a:lnSpc>
              <a:buNone/>
            </a:pPr>
            <a:r>
              <a:rPr lang="en-US" sz="1800" b="1" dirty="0" smtClean="0">
                <a:solidFill>
                  <a:schemeClr val="accent6">
                    <a:lumMod val="75000"/>
                  </a:schemeClr>
                </a:solidFill>
                <a:latin typeface="Consolas"/>
                <a:cs typeface="Consolas"/>
              </a:rPr>
              <a:t>PCF_AZ_1=europe</a:t>
            </a:r>
            <a:r>
              <a:rPr lang="en-US" sz="1800" b="1" dirty="0">
                <a:solidFill>
                  <a:schemeClr val="accent6">
                    <a:lumMod val="75000"/>
                  </a:schemeClr>
                </a:solidFill>
                <a:latin typeface="Consolas"/>
                <a:cs typeface="Consolas"/>
              </a:rPr>
              <a:t>-west1-b</a:t>
            </a:r>
          </a:p>
          <a:p>
            <a:pPr marL="0" indent="0">
              <a:lnSpc>
                <a:spcPct val="50000"/>
              </a:lnSpc>
              <a:buNone/>
            </a:pPr>
            <a:r>
              <a:rPr lang="en-US" sz="1800" b="1" dirty="0">
                <a:solidFill>
                  <a:schemeClr val="accent6">
                    <a:lumMod val="75000"/>
                  </a:schemeClr>
                </a:solidFill>
                <a:latin typeface="Consolas"/>
                <a:cs typeface="Consolas"/>
              </a:rPr>
              <a:t>PCF_AZ_2</a:t>
            </a:r>
            <a:r>
              <a:rPr lang="en-US" sz="1800" b="1" dirty="0" smtClean="0">
                <a:solidFill>
                  <a:schemeClr val="accent6">
                    <a:lumMod val="75000"/>
                  </a:schemeClr>
                </a:solidFill>
                <a:latin typeface="Consolas"/>
                <a:cs typeface="Consolas"/>
              </a:rPr>
              <a:t>=europe</a:t>
            </a:r>
            <a:r>
              <a:rPr lang="en-US" sz="1800" b="1" dirty="0">
                <a:solidFill>
                  <a:schemeClr val="accent6">
                    <a:lumMod val="75000"/>
                  </a:schemeClr>
                </a:solidFill>
                <a:latin typeface="Consolas"/>
                <a:cs typeface="Consolas"/>
              </a:rPr>
              <a:t>-west1-c</a:t>
            </a:r>
          </a:p>
          <a:p>
            <a:pPr marL="0" indent="0">
              <a:lnSpc>
                <a:spcPct val="50000"/>
              </a:lnSpc>
              <a:buNone/>
            </a:pPr>
            <a:r>
              <a:rPr lang="en-US" sz="1800" b="1" dirty="0" smtClean="0">
                <a:solidFill>
                  <a:schemeClr val="accent6">
                    <a:lumMod val="75000"/>
                  </a:schemeClr>
                </a:solidFill>
                <a:latin typeface="Consolas"/>
                <a:cs typeface="Consolas"/>
              </a:rPr>
              <a:t>PCF_AZ_3=europe-west1-d</a:t>
            </a:r>
          </a:p>
          <a:p>
            <a:pPr marL="0" indent="0">
              <a:lnSpc>
                <a:spcPct val="50000"/>
              </a:lnSpc>
              <a:buNone/>
            </a:pPr>
            <a:r>
              <a:rPr lang="en-US" sz="1800" b="1" dirty="0" smtClean="0">
                <a:solidFill>
                  <a:schemeClr val="accent6">
                    <a:lumMod val="75000"/>
                  </a:schemeClr>
                </a:solidFill>
                <a:latin typeface="Consolas"/>
                <a:cs typeface="Consolas"/>
              </a:rPr>
              <a:t>PCF_PIVNET_API_TOKEN=RgJ6tSOMETHINGvxTssJ</a:t>
            </a:r>
            <a:endParaRPr lang="en-US" sz="1800" b="1" dirty="0">
              <a:solidFill>
                <a:schemeClr val="accent6">
                  <a:lumMod val="75000"/>
                </a:schemeClr>
              </a:solidFill>
              <a:latin typeface="Consolas"/>
              <a:cs typeface="Consolas"/>
            </a:endParaRPr>
          </a:p>
        </p:txBody>
      </p:sp>
    </p:spTree>
    <p:extLst>
      <p:ext uri="{BB962C8B-B14F-4D97-AF65-F5344CB8AC3E}">
        <p14:creationId xmlns:p14="http://schemas.microsoft.com/office/powerpoint/2010/main" val="77581609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55374" y="2401455"/>
            <a:ext cx="10681252" cy="1801090"/>
          </a:xfrm>
        </p:spPr>
        <p:txBody>
          <a:bodyPr>
            <a:normAutofit/>
          </a:bodyPr>
          <a:lstStyle/>
          <a:p>
            <a:r>
              <a:rPr lang="en-US" dirty="0"/>
              <a:t>Platform Automation The Pivotal </a:t>
            </a:r>
            <a:r>
              <a:rPr lang="en-US" dirty="0" smtClean="0"/>
              <a:t>Way:</a:t>
            </a:r>
            <a:br>
              <a:rPr lang="en-US" dirty="0" smtClean="0"/>
            </a:br>
            <a:r>
              <a:rPr lang="en-US" sz="3200" b="0" dirty="0" smtClean="0"/>
              <a:t>or</a:t>
            </a:r>
            <a:r>
              <a:rPr lang="en-US" sz="3200" dirty="0" smtClean="0"/>
              <a:t> How </a:t>
            </a:r>
            <a:r>
              <a:rPr lang="en-US" sz="3200" dirty="0"/>
              <a:t>I Learned To Stop </a:t>
            </a:r>
            <a:r>
              <a:rPr lang="en-US" sz="3200" dirty="0" smtClean="0"/>
              <a:t>Typing</a:t>
            </a:r>
            <a:br>
              <a:rPr lang="en-US" sz="3200" dirty="0" smtClean="0"/>
            </a:br>
            <a:r>
              <a:rPr lang="en-US" sz="3200" dirty="0" smtClean="0"/>
              <a:t>And </a:t>
            </a:r>
            <a:r>
              <a:rPr lang="en-US" sz="3200" dirty="0"/>
              <a:t>Love The Operations Manager</a:t>
            </a:r>
          </a:p>
        </p:txBody>
      </p:sp>
      <p:sp>
        <p:nvSpPr>
          <p:cNvPr id="3" name="Text Placeholder 2"/>
          <p:cNvSpPr>
            <a:spLocks noGrp="1"/>
          </p:cNvSpPr>
          <p:nvPr>
            <p:ph type="body" sz="quarter" idx="11"/>
          </p:nvPr>
        </p:nvSpPr>
        <p:spPr/>
        <p:txBody>
          <a:bodyPr/>
          <a:lstStyle/>
          <a:p>
            <a:r>
              <a:rPr lang="en-US" dirty="0" smtClean="0"/>
              <a:t>Alan McGinlay</a:t>
            </a:r>
            <a:endParaRPr lang="en-US" dirty="0"/>
          </a:p>
        </p:txBody>
      </p:sp>
      <p:sp>
        <p:nvSpPr>
          <p:cNvPr id="4" name="Text Placeholder 3"/>
          <p:cNvSpPr>
            <a:spLocks noGrp="1"/>
          </p:cNvSpPr>
          <p:nvPr>
            <p:ph type="body" sz="quarter" idx="12"/>
          </p:nvPr>
        </p:nvSpPr>
        <p:spPr/>
        <p:txBody>
          <a:bodyPr/>
          <a:lstStyle/>
          <a:p>
            <a:r>
              <a:rPr lang="en-US" dirty="0" smtClean="0"/>
              <a:t>Principal Technical Instructor, Pivotal</a:t>
            </a:r>
            <a:endParaRPr lang="en-US" dirty="0"/>
          </a:p>
        </p:txBody>
      </p:sp>
    </p:spTree>
    <p:extLst>
      <p:ext uri="{BB962C8B-B14F-4D97-AF65-F5344CB8AC3E}">
        <p14:creationId xmlns:p14="http://schemas.microsoft.com/office/powerpoint/2010/main" val="94253375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Money Shot</a:t>
            </a:r>
            <a:endParaRPr lang="en-US" dirty="0"/>
          </a:p>
          <a:p>
            <a:endParaRPr lang="en-US" dirty="0"/>
          </a:p>
        </p:txBody>
      </p:sp>
      <p:sp>
        <p:nvSpPr>
          <p:cNvPr id="3" name="Text Placeholder 2"/>
          <p:cNvSpPr>
            <a:spLocks noGrp="1"/>
          </p:cNvSpPr>
          <p:nvPr>
            <p:ph type="body" sz="quarter" idx="11"/>
          </p:nvPr>
        </p:nvSpPr>
        <p:spPr>
          <a:xfrm>
            <a:off x="762000" y="1445567"/>
            <a:ext cx="10668000" cy="4228622"/>
          </a:xfrm>
          <a:solidFill>
            <a:schemeClr val="tx1"/>
          </a:solidFill>
        </p:spPr>
        <p:txBody>
          <a:bodyPr/>
          <a:lstStyle/>
          <a:p>
            <a:pPr marL="0" indent="0">
              <a:lnSpc>
                <a:spcPct val="50000"/>
              </a:lnSpc>
              <a:buNone/>
            </a:pPr>
            <a:r>
              <a:rPr lang="en-US" sz="1800" b="1" dirty="0" smtClean="0">
                <a:solidFill>
                  <a:schemeClr val="bg1"/>
                </a:solidFill>
                <a:latin typeface="Consolas"/>
                <a:cs typeface="Consolas"/>
              </a:rPr>
              <a:t># assuming we’re configured to point at a pristine Ops Manager </a:t>
            </a: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a:t>
            </a:r>
            <a:r>
              <a:rPr lang="en-US" sz="1800" b="1" dirty="0">
                <a:solidFill>
                  <a:schemeClr val="accent6">
                    <a:lumMod val="75000"/>
                  </a:schemeClr>
                </a:solidFill>
                <a:latin typeface="Consolas"/>
                <a:cs typeface="Consolas"/>
              </a:rPr>
              <a:t>/scripts/</a:t>
            </a:r>
            <a:r>
              <a:rPr lang="en-US" sz="1800" b="1" dirty="0">
                <a:solidFill>
                  <a:srgbClr val="FF0000"/>
                </a:solidFill>
                <a:latin typeface="Consolas"/>
                <a:cs typeface="Consolas"/>
              </a:rPr>
              <a:t>configure-</a:t>
            </a:r>
            <a:r>
              <a:rPr lang="en-US" sz="1800" b="1" dirty="0" err="1">
                <a:solidFill>
                  <a:srgbClr val="FF0000"/>
                </a:solidFill>
                <a:latin typeface="Consolas"/>
                <a:cs typeface="Consolas"/>
              </a:rPr>
              <a:t>authentication.sh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a:t>
            </a:r>
            <a:r>
              <a:rPr lang="en-US" sz="1800" b="1" dirty="0">
                <a:solidFill>
                  <a:schemeClr val="accent6">
                    <a:lumMod val="75000"/>
                  </a:schemeClr>
                </a:solidFill>
                <a:latin typeface="Consolas"/>
                <a:cs typeface="Consolas"/>
              </a:rPr>
              <a:t>/scripts/</a:t>
            </a:r>
            <a:r>
              <a:rPr lang="en-US" sz="1800" b="1" dirty="0">
                <a:solidFill>
                  <a:srgbClr val="FF0000"/>
                </a:solidFill>
                <a:latin typeface="Consolas"/>
                <a:cs typeface="Consolas"/>
              </a:rPr>
              <a:t>configure-director-</a:t>
            </a:r>
            <a:r>
              <a:rPr lang="en-US" sz="1800" b="1" dirty="0" err="1">
                <a:solidFill>
                  <a:srgbClr val="FF0000"/>
                </a:solidFill>
                <a:latin typeface="Consolas"/>
                <a:cs typeface="Consolas"/>
              </a:rPr>
              <a:t>gcp.sh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a:t>
            </a:r>
            <a:r>
              <a:rPr lang="en-US" sz="1800" b="1" dirty="0">
                <a:solidFill>
                  <a:schemeClr val="accent6">
                    <a:lumMod val="75000"/>
                  </a:schemeClr>
                </a:solidFill>
                <a:latin typeface="Consolas"/>
                <a:cs typeface="Consolas"/>
              </a:rPr>
              <a:t>/scripts/</a:t>
            </a:r>
            <a:r>
              <a:rPr lang="en-US" sz="1800" b="1" dirty="0" err="1">
                <a:solidFill>
                  <a:srgbClr val="FF0000"/>
                </a:solidFill>
                <a:latin typeface="Consolas"/>
                <a:cs typeface="Consolas"/>
              </a:rPr>
              <a:t>mk</a:t>
            </a:r>
            <a:r>
              <a:rPr lang="en-US" sz="1800" b="1" dirty="0">
                <a:solidFill>
                  <a:srgbClr val="FF0000"/>
                </a:solidFill>
                <a:latin typeface="Consolas"/>
                <a:cs typeface="Consolas"/>
              </a:rPr>
              <a:t>-</a:t>
            </a:r>
            <a:r>
              <a:rPr lang="en-US" sz="1800" b="1" dirty="0" err="1">
                <a:solidFill>
                  <a:srgbClr val="FF0000"/>
                </a:solidFill>
                <a:latin typeface="Consolas"/>
                <a:cs typeface="Consolas"/>
              </a:rPr>
              <a:t>ssl</a:t>
            </a:r>
            <a:r>
              <a:rPr lang="en-US" sz="1800" b="1" dirty="0">
                <a:solidFill>
                  <a:srgbClr val="FF0000"/>
                </a:solidFill>
                <a:latin typeface="Consolas"/>
                <a:cs typeface="Consolas"/>
              </a:rPr>
              <a:t>-cert-</a:t>
            </a:r>
            <a:r>
              <a:rPr lang="en-US" sz="1800" b="1" dirty="0" err="1">
                <a:solidFill>
                  <a:srgbClr val="FF0000"/>
                </a:solidFill>
                <a:latin typeface="Consolas"/>
                <a:cs typeface="Consolas"/>
              </a:rPr>
              <a:t>key.sh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PRODUCT_SLUG</a:t>
            </a:r>
            <a:r>
              <a:rPr lang="en-US" sz="1800" b="1" dirty="0">
                <a:solidFill>
                  <a:schemeClr val="accent6">
                    <a:lumMod val="75000"/>
                  </a:schemeClr>
                </a:solidFill>
                <a:latin typeface="Consolas"/>
                <a:cs typeface="Consolas"/>
              </a:rPr>
              <a:t>="</a:t>
            </a:r>
            <a:r>
              <a:rPr lang="en-US" sz="1800" b="1" dirty="0">
                <a:solidFill>
                  <a:srgbClr val="FFFF00"/>
                </a:solidFill>
                <a:latin typeface="Consolas"/>
                <a:cs typeface="Consolas"/>
              </a:rPr>
              <a:t>elastic-runtime</a:t>
            </a:r>
            <a:r>
              <a:rPr lang="en-US" sz="1800" b="1" dirty="0">
                <a:solidFill>
                  <a:schemeClr val="accent6">
                    <a:lumMod val="75000"/>
                  </a:schemeClr>
                </a:solidFill>
                <a:latin typeface="Consolas"/>
                <a:cs typeface="Consolas"/>
              </a:rPr>
              <a:t>" PRODUCT_VERSION="</a:t>
            </a:r>
            <a:r>
              <a:rPr lang="en-US" sz="1800" b="1" dirty="0" smtClean="0">
                <a:solidFill>
                  <a:srgbClr val="FFFF00"/>
                </a:solidFill>
                <a:latin typeface="Consolas"/>
                <a:cs typeface="Consolas"/>
              </a:rPr>
              <a:t>2.1.1</a:t>
            </a:r>
            <a:r>
              <a:rPr lang="en-US" sz="1800" b="1" dirty="0" smtClean="0">
                <a:solidFill>
                  <a:schemeClr val="accent6">
                    <a:lumMod val="75000"/>
                  </a:schemeClr>
                </a:solidFill>
                <a:latin typeface="Consolas"/>
                <a:cs typeface="Consolas"/>
              </a:rPr>
              <a:t>" </a:t>
            </a:r>
            <a:r>
              <a:rPr lang="en-US" sz="1800" b="1" dirty="0">
                <a:solidFill>
                  <a:schemeClr val="accent6">
                    <a:lumMod val="75000"/>
                  </a:schemeClr>
                </a:solidFill>
                <a:latin typeface="Consolas"/>
                <a:cs typeface="Consolas"/>
              </a:rPr>
              <a:t>PRODUCT_FILE_ID=</a:t>
            </a:r>
            <a:r>
              <a:rPr lang="en-US" sz="1800" b="1" dirty="0" smtClean="0">
                <a:solidFill>
                  <a:schemeClr val="accent6">
                    <a:lumMod val="75000"/>
                  </a:schemeClr>
                </a:solidFill>
                <a:latin typeface="Consolas"/>
                <a:cs typeface="Consolas"/>
              </a:rPr>
              <a:t>"</a:t>
            </a:r>
            <a:r>
              <a:rPr lang="is-IS" sz="1800" b="1" dirty="0">
                <a:solidFill>
                  <a:srgbClr val="FFFF00"/>
                </a:solidFill>
                <a:latin typeface="Consolas"/>
                <a:cs typeface="Consolas"/>
              </a:rPr>
              <a:t>112577</a:t>
            </a:r>
            <a:r>
              <a:rPr lang="en-US" sz="1800" b="1" dirty="0" smtClean="0">
                <a:solidFill>
                  <a:schemeClr val="accent6">
                    <a:lumMod val="75000"/>
                  </a:schemeClr>
                </a:solidFill>
                <a:latin typeface="Consolas"/>
                <a:cs typeface="Consolas"/>
              </a:rPr>
              <a:t>" \</a:t>
            </a:r>
          </a:p>
          <a:p>
            <a:pPr marL="0" indent="0">
              <a:lnSpc>
                <a:spcPct val="50000"/>
              </a:lnSpc>
              <a:buNone/>
            </a:pPr>
            <a:r>
              <a:rPr lang="en-US" sz="1800" b="1" dirty="0">
                <a:solidFill>
                  <a:schemeClr val="accent6">
                    <a:lumMod val="75000"/>
                  </a:schemeClr>
                </a:solidFill>
                <a:latin typeface="Consolas"/>
                <a:cs typeface="Consolas"/>
              </a:rPr>
              <a:t> </a:t>
            </a:r>
            <a:r>
              <a:rPr lang="en-US" sz="1800" b="1" dirty="0" smtClean="0">
                <a:solidFill>
                  <a:schemeClr val="accent6">
                    <a:lumMod val="75000"/>
                  </a:schemeClr>
                </a:solidFill>
                <a:latin typeface="Consolas"/>
                <a:cs typeface="Consolas"/>
              </a:rPr>
              <a:t> .</a:t>
            </a:r>
            <a:r>
              <a:rPr lang="en-US" sz="1800" b="1" dirty="0">
                <a:solidFill>
                  <a:schemeClr val="accent6">
                    <a:lumMod val="75000"/>
                  </a:schemeClr>
                </a:solidFill>
                <a:latin typeface="Consolas"/>
                <a:cs typeface="Consolas"/>
              </a:rPr>
              <a:t>/scripts/</a:t>
            </a:r>
            <a:r>
              <a:rPr lang="en-US" sz="1800" b="1" dirty="0">
                <a:solidFill>
                  <a:srgbClr val="FF0000"/>
                </a:solidFill>
                <a:latin typeface="Consolas"/>
                <a:cs typeface="Consolas"/>
              </a:rPr>
              <a:t>import-</a:t>
            </a:r>
            <a:r>
              <a:rPr lang="en-US" sz="1800" b="1" dirty="0" err="1">
                <a:solidFill>
                  <a:srgbClr val="FF0000"/>
                </a:solidFill>
                <a:latin typeface="Consolas"/>
                <a:cs typeface="Consolas"/>
              </a:rPr>
              <a:t>product.sh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IMPORTED_NAME</a:t>
            </a:r>
            <a:r>
              <a:rPr lang="en-US" sz="1800" b="1" dirty="0">
                <a:solidFill>
                  <a:schemeClr val="accent6">
                    <a:lumMod val="75000"/>
                  </a:schemeClr>
                </a:solidFill>
                <a:latin typeface="Consolas"/>
                <a:cs typeface="Consolas"/>
              </a:rPr>
              <a:t>="</a:t>
            </a:r>
            <a:r>
              <a:rPr lang="en-US" sz="1800" b="1" dirty="0" err="1">
                <a:solidFill>
                  <a:schemeClr val="accent6">
                    <a:lumMod val="75000"/>
                  </a:schemeClr>
                </a:solidFill>
                <a:latin typeface="Consolas"/>
                <a:cs typeface="Consolas"/>
              </a:rPr>
              <a:t>cf</a:t>
            </a:r>
            <a:r>
              <a:rPr lang="en-US" sz="1800" b="1" dirty="0">
                <a:solidFill>
                  <a:schemeClr val="accent6">
                    <a:lumMod val="75000"/>
                  </a:schemeClr>
                </a:solidFill>
                <a:latin typeface="Consolas"/>
                <a:cs typeface="Consolas"/>
              </a:rPr>
              <a:t>" IMPORTED_VERSION="</a:t>
            </a:r>
            <a:r>
              <a:rPr lang="en-US" sz="1800" b="1" dirty="0" smtClean="0">
                <a:solidFill>
                  <a:schemeClr val="accent6">
                    <a:lumMod val="75000"/>
                  </a:schemeClr>
                </a:solidFill>
                <a:latin typeface="Consolas"/>
                <a:cs typeface="Consolas"/>
              </a:rPr>
              <a:t>2.1.1" </a:t>
            </a:r>
            <a:r>
              <a:rPr lang="en-US" sz="1800" b="1" dirty="0">
                <a:solidFill>
                  <a:schemeClr val="accent6">
                    <a:lumMod val="75000"/>
                  </a:schemeClr>
                </a:solidFill>
                <a:latin typeface="Consolas"/>
                <a:cs typeface="Consolas"/>
              </a:rPr>
              <a:t>./scripts/</a:t>
            </a:r>
            <a:r>
              <a:rPr lang="en-US" sz="1800" b="1" dirty="0">
                <a:solidFill>
                  <a:srgbClr val="FF0000"/>
                </a:solidFill>
                <a:latin typeface="Consolas"/>
                <a:cs typeface="Consolas"/>
              </a:rPr>
              <a:t>stage-</a:t>
            </a:r>
            <a:r>
              <a:rPr lang="en-US" sz="1800" b="1" dirty="0" err="1">
                <a:solidFill>
                  <a:srgbClr val="FF0000"/>
                </a:solidFill>
                <a:latin typeface="Consolas"/>
                <a:cs typeface="Consolas"/>
              </a:rPr>
              <a:t>product.sh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IMPORTED_NAME</a:t>
            </a:r>
            <a:r>
              <a:rPr lang="en-US" sz="1800" b="1" dirty="0">
                <a:solidFill>
                  <a:schemeClr val="accent6">
                    <a:lumMod val="75000"/>
                  </a:schemeClr>
                </a:solidFill>
                <a:latin typeface="Consolas"/>
                <a:cs typeface="Consolas"/>
              </a:rPr>
              <a:t>="</a:t>
            </a:r>
            <a:r>
              <a:rPr lang="en-US" sz="1800" b="1" dirty="0" err="1">
                <a:solidFill>
                  <a:schemeClr val="accent6">
                    <a:lumMod val="75000"/>
                  </a:schemeClr>
                </a:solidFill>
                <a:latin typeface="Consolas"/>
                <a:cs typeface="Consolas"/>
              </a:rPr>
              <a:t>cf</a:t>
            </a:r>
            <a:r>
              <a:rPr lang="en-US" sz="1800" b="1" dirty="0">
                <a:solidFill>
                  <a:schemeClr val="accent6">
                    <a:lumMod val="75000"/>
                  </a:schemeClr>
                </a:solidFill>
                <a:latin typeface="Consolas"/>
                <a:cs typeface="Consolas"/>
              </a:rPr>
              <a:t>" ./scripts/</a:t>
            </a:r>
            <a:r>
              <a:rPr lang="en-US" sz="1800" b="1" dirty="0">
                <a:solidFill>
                  <a:srgbClr val="FF0000"/>
                </a:solidFill>
                <a:latin typeface="Consolas"/>
                <a:cs typeface="Consolas"/>
              </a:rPr>
              <a:t>configure-</a:t>
            </a:r>
            <a:r>
              <a:rPr lang="en-US" sz="1800" b="1" dirty="0" err="1">
                <a:solidFill>
                  <a:srgbClr val="FF0000"/>
                </a:solidFill>
                <a:latin typeface="Consolas"/>
                <a:cs typeface="Consolas"/>
              </a:rPr>
              <a:t>product.sh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a:t>
            </a:r>
            <a:r>
              <a:rPr lang="en-US" sz="1800" b="1" dirty="0">
                <a:solidFill>
                  <a:schemeClr val="accent6">
                    <a:lumMod val="75000"/>
                  </a:schemeClr>
                </a:solidFill>
                <a:latin typeface="Consolas"/>
                <a:cs typeface="Consolas"/>
              </a:rPr>
              <a:t>/scripts/</a:t>
            </a:r>
            <a:r>
              <a:rPr lang="en-US" sz="1800" b="1" dirty="0">
                <a:solidFill>
                  <a:srgbClr val="FF0000"/>
                </a:solidFill>
                <a:latin typeface="Consolas"/>
                <a:cs typeface="Consolas"/>
              </a:rPr>
              <a:t>apply-</a:t>
            </a:r>
            <a:r>
              <a:rPr lang="en-US" sz="1800" b="1" dirty="0" err="1">
                <a:solidFill>
                  <a:srgbClr val="FF0000"/>
                </a:solidFill>
                <a:latin typeface="Consolas"/>
                <a:cs typeface="Consolas"/>
              </a:rPr>
              <a:t>changes.sh</a:t>
            </a:r>
            <a:endParaRPr lang="en-US" sz="1800" b="1" dirty="0">
              <a:solidFill>
                <a:srgbClr val="FF0000"/>
              </a:solidFill>
              <a:latin typeface="Consolas"/>
              <a:cs typeface="Consolas"/>
            </a:endParaRPr>
          </a:p>
        </p:txBody>
      </p:sp>
    </p:spTree>
    <p:extLst>
      <p:ext uri="{BB962C8B-B14F-4D97-AF65-F5344CB8AC3E}">
        <p14:creationId xmlns:p14="http://schemas.microsoft.com/office/powerpoint/2010/main" val="198393618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Magic Numbers</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p:txBody>
      </p:sp>
      <p:pic>
        <p:nvPicPr>
          <p:cNvPr id="4" name="Picture 3" descr="product_param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100" y="1666061"/>
            <a:ext cx="7785100" cy="4038600"/>
          </a:xfrm>
          <a:prstGeom prst="rect">
            <a:avLst/>
          </a:prstGeom>
        </p:spPr>
      </p:pic>
    </p:spTree>
    <p:extLst>
      <p:ext uri="{BB962C8B-B14F-4D97-AF65-F5344CB8AC3E}">
        <p14:creationId xmlns:p14="http://schemas.microsoft.com/office/powerpoint/2010/main" val="287767226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Demo</a:t>
            </a:r>
            <a:endParaRPr lang="en-US" dirty="0"/>
          </a:p>
        </p:txBody>
      </p:sp>
      <p:sp>
        <p:nvSpPr>
          <p:cNvPr id="3" name="Text Placeholder 2"/>
          <p:cNvSpPr>
            <a:spLocks noGrp="1"/>
          </p:cNvSpPr>
          <p:nvPr>
            <p:ph type="body" sz="quarter" idx="11"/>
          </p:nvPr>
        </p:nvSpPr>
        <p:spPr/>
        <p:txBody>
          <a:bodyPr anchor="ctr"/>
          <a:lstStyle/>
          <a:p>
            <a:pPr marL="0" indent="0" algn="ctr">
              <a:buNone/>
            </a:pPr>
            <a:r>
              <a:rPr lang="en-US" dirty="0" smtClean="0"/>
              <a:t>Never Work With Children or </a:t>
            </a:r>
            <a:r>
              <a:rPr lang="en-US" dirty="0" smtClean="0"/>
              <a:t>Animals </a:t>
            </a:r>
            <a:r>
              <a:rPr lang="mr-IN" dirty="0" smtClean="0"/>
              <a:t>…</a:t>
            </a:r>
            <a:endParaRPr lang="en-US" dirty="0" smtClean="0"/>
          </a:p>
          <a:p>
            <a:pPr marL="0" indent="0" algn="ctr">
              <a:buNone/>
            </a:pPr>
            <a:r>
              <a:rPr lang="mr-IN" dirty="0" smtClean="0"/>
              <a:t>…</a:t>
            </a:r>
            <a:r>
              <a:rPr lang="en-US" dirty="0" smtClean="0"/>
              <a:t> or Technology (</a:t>
            </a:r>
            <a:r>
              <a:rPr lang="en-US" dirty="0" err="1" smtClean="0"/>
              <a:t>eeek</a:t>
            </a:r>
            <a:r>
              <a:rPr lang="en-US" dirty="0" smtClean="0"/>
              <a:t>!)</a:t>
            </a:r>
            <a:endParaRPr lang="en-US" dirty="0" smtClean="0"/>
          </a:p>
        </p:txBody>
      </p:sp>
    </p:spTree>
    <p:extLst>
      <p:ext uri="{BB962C8B-B14F-4D97-AF65-F5344CB8AC3E}">
        <p14:creationId xmlns:p14="http://schemas.microsoft.com/office/powerpoint/2010/main" val="127397225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Where to next?</a:t>
            </a:r>
            <a:endParaRPr lang="en-US" dirty="0"/>
          </a:p>
        </p:txBody>
      </p:sp>
      <p:sp>
        <p:nvSpPr>
          <p:cNvPr id="3" name="Text Placeholder 2"/>
          <p:cNvSpPr>
            <a:spLocks noGrp="1"/>
          </p:cNvSpPr>
          <p:nvPr>
            <p:ph type="body" sz="quarter" idx="11"/>
          </p:nvPr>
        </p:nvSpPr>
        <p:spPr/>
        <p:txBody>
          <a:bodyPr anchor="ctr"/>
          <a:lstStyle/>
          <a:p>
            <a:pPr marL="0" indent="0" algn="ctr">
              <a:buNone/>
            </a:pPr>
            <a:r>
              <a:rPr lang="en-US" dirty="0" smtClean="0"/>
              <a:t>Concourse </a:t>
            </a:r>
            <a:endParaRPr lang="en-US" dirty="0"/>
          </a:p>
          <a:p>
            <a:pPr marL="0" indent="0" algn="ctr">
              <a:buNone/>
            </a:pPr>
            <a:endParaRPr lang="en-US" dirty="0" smtClean="0"/>
          </a:p>
          <a:p>
            <a:pPr marL="0" indent="0" algn="ctr">
              <a:buNone/>
            </a:pPr>
            <a:r>
              <a:rPr lang="en-US" dirty="0" smtClean="0"/>
              <a:t>PCF Pipelines</a:t>
            </a:r>
          </a:p>
          <a:p>
            <a:pPr marL="0" indent="0" algn="ctr">
              <a:buNone/>
            </a:pPr>
            <a:endParaRPr lang="en-US" dirty="0" smtClean="0"/>
          </a:p>
          <a:p>
            <a:pPr marL="0" indent="0" algn="ctr">
              <a:buNone/>
            </a:pPr>
            <a:r>
              <a:rPr lang="en-US" dirty="0" smtClean="0"/>
              <a:t>Dell’s </a:t>
            </a:r>
            <a:r>
              <a:rPr lang="en-US" dirty="0"/>
              <a:t>Pivotal Ready </a:t>
            </a:r>
            <a:r>
              <a:rPr lang="en-US" dirty="0" smtClean="0"/>
              <a:t>Architecture</a:t>
            </a:r>
          </a:p>
          <a:p>
            <a:pPr marL="0" indent="0" algn="ctr">
              <a:buNone/>
            </a:pPr>
            <a:endParaRPr lang="en-US" dirty="0"/>
          </a:p>
          <a:p>
            <a:pPr marL="0" indent="0" algn="ctr">
              <a:buNone/>
            </a:pPr>
            <a:r>
              <a:rPr lang="en-US" dirty="0"/>
              <a:t>Your </a:t>
            </a:r>
            <a:r>
              <a:rPr lang="en-US" dirty="0" smtClean="0"/>
              <a:t>imagination</a:t>
            </a:r>
            <a:r>
              <a:rPr lang="en-US" dirty="0"/>
              <a:t> </a:t>
            </a:r>
            <a:r>
              <a:rPr lang="mr-IN" dirty="0" smtClean="0"/>
              <a:t>…</a:t>
            </a:r>
            <a:endParaRPr lang="en-US" dirty="0"/>
          </a:p>
        </p:txBody>
      </p:sp>
    </p:spTree>
    <p:extLst>
      <p:ext uri="{BB962C8B-B14F-4D97-AF65-F5344CB8AC3E}">
        <p14:creationId xmlns:p14="http://schemas.microsoft.com/office/powerpoint/2010/main" val="235969274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pic>
        <p:nvPicPr>
          <p:cNvPr id="897" name="Shape 897"/>
          <p:cNvPicPr preferRelativeResize="0"/>
          <p:nvPr/>
        </p:nvPicPr>
        <p:blipFill rotWithShape="1">
          <a:blip r:embed="rId3">
            <a:alphaModFix amt="80000"/>
          </a:blip>
          <a:srcRect l="11406" t="13636" r="28906"/>
          <a:stretch/>
        </p:blipFill>
        <p:spPr>
          <a:xfrm>
            <a:off x="0" y="1"/>
            <a:ext cx="8103997" cy="6857999"/>
          </a:xfrm>
          <a:prstGeom prst="rect">
            <a:avLst/>
          </a:prstGeom>
          <a:noFill/>
          <a:ln>
            <a:noFill/>
          </a:ln>
        </p:spPr>
      </p:pic>
      <p:sp>
        <p:nvSpPr>
          <p:cNvPr id="898" name="Shape 898"/>
          <p:cNvSpPr txBox="1"/>
          <p:nvPr/>
        </p:nvSpPr>
        <p:spPr>
          <a:xfrm>
            <a:off x="-2177211" y="-1572295"/>
            <a:ext cx="246400" cy="410400"/>
          </a:xfrm>
          <a:prstGeom prst="rect">
            <a:avLst/>
          </a:prstGeom>
          <a:noFill/>
          <a:ln>
            <a:noFill/>
          </a:ln>
        </p:spPr>
        <p:txBody>
          <a:bodyPr spcFirstLastPara="1" wrap="square" lIns="121897" tIns="60932" rIns="121897" bIns="60932" anchor="t" anchorCtr="0">
            <a:noAutofit/>
          </a:bodyPr>
          <a:lstStyle/>
          <a:p>
            <a:pPr>
              <a:buClr>
                <a:srgbClr val="000000"/>
              </a:buClr>
            </a:pPr>
            <a:endParaRPr sz="1900">
              <a:solidFill>
                <a:srgbClr val="000000"/>
              </a:solidFill>
              <a:latin typeface="Arial"/>
              <a:ea typeface="Arial"/>
              <a:cs typeface="Arial"/>
              <a:sym typeface="Arial"/>
            </a:endParaRPr>
          </a:p>
        </p:txBody>
      </p:sp>
      <p:grpSp>
        <p:nvGrpSpPr>
          <p:cNvPr id="899" name="Shape 899"/>
          <p:cNvGrpSpPr/>
          <p:nvPr/>
        </p:nvGrpSpPr>
        <p:grpSpPr>
          <a:xfrm>
            <a:off x="383367" y="6472741"/>
            <a:ext cx="846552" cy="198288"/>
            <a:chOff x="1841475" y="2392725"/>
            <a:chExt cx="3928925" cy="920275"/>
          </a:xfrm>
        </p:grpSpPr>
        <p:sp>
          <p:nvSpPr>
            <p:cNvPr id="900" name="Shape 90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1" name="Shape 90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2" name="Shape 90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3" name="Shape 90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4" name="Shape 90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5" name="Shape 90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6" name="Shape 90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7" name="Shape 90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grpSp>
      <p:sp>
        <p:nvSpPr>
          <p:cNvPr id="908" name="Shape 908"/>
          <p:cNvSpPr/>
          <p:nvPr/>
        </p:nvSpPr>
        <p:spPr>
          <a:xfrm>
            <a:off x="922602" y="1408100"/>
            <a:ext cx="4968212" cy="1262067"/>
          </a:xfrm>
          <a:custGeom>
            <a:avLst/>
            <a:gdLst/>
            <a:ahLst/>
            <a:cxnLst/>
            <a:rect l="0" t="0" r="0" b="0"/>
            <a:pathLst>
              <a:path w="263939" h="67048" extrusionOk="0">
                <a:moveTo>
                  <a:pt x="21922" y="1"/>
                </a:moveTo>
                <a:cubicBezTo>
                  <a:pt x="9861" y="1"/>
                  <a:pt x="0" y="9862"/>
                  <a:pt x="0" y="21922"/>
                </a:cubicBezTo>
                <a:lnTo>
                  <a:pt x="0" y="21922"/>
                </a:lnTo>
                <a:cubicBezTo>
                  <a:pt x="0" y="34019"/>
                  <a:pt x="9861" y="43880"/>
                  <a:pt x="21922" y="43880"/>
                </a:cubicBezTo>
                <a:lnTo>
                  <a:pt x="21922" y="43880"/>
                </a:lnTo>
                <a:lnTo>
                  <a:pt x="242017" y="43880"/>
                </a:lnTo>
                <a:cubicBezTo>
                  <a:pt x="254114" y="43880"/>
                  <a:pt x="263939" y="34019"/>
                  <a:pt x="263939" y="21922"/>
                </a:cubicBezTo>
                <a:lnTo>
                  <a:pt x="263939" y="21922"/>
                </a:lnTo>
                <a:cubicBezTo>
                  <a:pt x="263939" y="9862"/>
                  <a:pt x="254114" y="1"/>
                  <a:pt x="242017" y="1"/>
                </a:cubicBezTo>
                <a:lnTo>
                  <a:pt x="242017" y="1"/>
                </a:lnTo>
                <a:close/>
                <a:moveTo>
                  <a:pt x="1100" y="21922"/>
                </a:moveTo>
                <a:cubicBezTo>
                  <a:pt x="1100" y="10448"/>
                  <a:pt x="10448" y="1100"/>
                  <a:pt x="21922" y="1100"/>
                </a:cubicBezTo>
                <a:lnTo>
                  <a:pt x="21922" y="1100"/>
                </a:lnTo>
                <a:lnTo>
                  <a:pt x="242017" y="1100"/>
                </a:lnTo>
                <a:cubicBezTo>
                  <a:pt x="253528" y="1100"/>
                  <a:pt x="262876" y="10448"/>
                  <a:pt x="262876" y="21922"/>
                </a:cubicBezTo>
                <a:lnTo>
                  <a:pt x="262876" y="21922"/>
                </a:lnTo>
                <a:cubicBezTo>
                  <a:pt x="262876" y="33433"/>
                  <a:pt x="253528" y="42780"/>
                  <a:pt x="242017" y="42780"/>
                </a:cubicBezTo>
                <a:lnTo>
                  <a:pt x="242017" y="42780"/>
                </a:lnTo>
                <a:lnTo>
                  <a:pt x="21922" y="42780"/>
                </a:lnTo>
                <a:cubicBezTo>
                  <a:pt x="10448" y="42780"/>
                  <a:pt x="1100" y="33433"/>
                  <a:pt x="1100" y="21922"/>
                </a:cubicBezTo>
                <a:moveTo>
                  <a:pt x="195205" y="12354"/>
                </a:moveTo>
                <a:cubicBezTo>
                  <a:pt x="194508" y="13051"/>
                  <a:pt x="194142" y="14151"/>
                  <a:pt x="194142" y="15617"/>
                </a:cubicBezTo>
                <a:lnTo>
                  <a:pt x="194142" y="15617"/>
                </a:lnTo>
                <a:lnTo>
                  <a:pt x="194142" y="16607"/>
                </a:lnTo>
                <a:lnTo>
                  <a:pt x="193592" y="16607"/>
                </a:lnTo>
                <a:cubicBezTo>
                  <a:pt x="192895" y="16607"/>
                  <a:pt x="192309" y="17193"/>
                  <a:pt x="192309" y="17890"/>
                </a:cubicBezTo>
                <a:lnTo>
                  <a:pt x="192309" y="17890"/>
                </a:lnTo>
                <a:cubicBezTo>
                  <a:pt x="192309" y="18586"/>
                  <a:pt x="192895" y="19173"/>
                  <a:pt x="193592" y="19173"/>
                </a:cubicBezTo>
                <a:lnTo>
                  <a:pt x="193592" y="19173"/>
                </a:lnTo>
                <a:lnTo>
                  <a:pt x="194142" y="19173"/>
                </a:lnTo>
                <a:lnTo>
                  <a:pt x="194142" y="28484"/>
                </a:lnTo>
                <a:cubicBezTo>
                  <a:pt x="194142" y="29290"/>
                  <a:pt x="194801" y="29987"/>
                  <a:pt x="195645" y="29987"/>
                </a:cubicBezTo>
                <a:lnTo>
                  <a:pt x="195645" y="29987"/>
                </a:lnTo>
                <a:cubicBezTo>
                  <a:pt x="196488" y="29987"/>
                  <a:pt x="197184" y="29290"/>
                  <a:pt x="197184" y="28484"/>
                </a:cubicBezTo>
                <a:lnTo>
                  <a:pt x="197184" y="28484"/>
                </a:lnTo>
                <a:lnTo>
                  <a:pt x="197184" y="19173"/>
                </a:lnTo>
                <a:lnTo>
                  <a:pt x="199494" y="19173"/>
                </a:lnTo>
                <a:cubicBezTo>
                  <a:pt x="200227" y="19173"/>
                  <a:pt x="200777" y="18586"/>
                  <a:pt x="200777" y="17890"/>
                </a:cubicBezTo>
                <a:lnTo>
                  <a:pt x="200777" y="17890"/>
                </a:lnTo>
                <a:cubicBezTo>
                  <a:pt x="200777" y="17193"/>
                  <a:pt x="200227" y="16643"/>
                  <a:pt x="199494" y="16643"/>
                </a:cubicBezTo>
                <a:lnTo>
                  <a:pt x="199494" y="16643"/>
                </a:lnTo>
                <a:lnTo>
                  <a:pt x="197148" y="16643"/>
                </a:lnTo>
                <a:lnTo>
                  <a:pt x="197148" y="15910"/>
                </a:lnTo>
                <a:cubicBezTo>
                  <a:pt x="197148" y="14517"/>
                  <a:pt x="197734" y="13894"/>
                  <a:pt x="198907" y="13894"/>
                </a:cubicBezTo>
                <a:lnTo>
                  <a:pt x="198907" y="13894"/>
                </a:lnTo>
                <a:cubicBezTo>
                  <a:pt x="199090" y="13894"/>
                  <a:pt x="199347" y="13894"/>
                  <a:pt x="199530" y="13931"/>
                </a:cubicBezTo>
                <a:lnTo>
                  <a:pt x="199530" y="13931"/>
                </a:lnTo>
                <a:cubicBezTo>
                  <a:pt x="200227" y="13967"/>
                  <a:pt x="200813" y="13381"/>
                  <a:pt x="200813" y="12684"/>
                </a:cubicBezTo>
                <a:lnTo>
                  <a:pt x="200813" y="12684"/>
                </a:lnTo>
                <a:cubicBezTo>
                  <a:pt x="200813" y="11988"/>
                  <a:pt x="200300" y="11475"/>
                  <a:pt x="199750" y="11401"/>
                </a:cubicBezTo>
                <a:lnTo>
                  <a:pt x="199750" y="11401"/>
                </a:lnTo>
                <a:cubicBezTo>
                  <a:pt x="199310" y="11328"/>
                  <a:pt x="198834" y="11291"/>
                  <a:pt x="198211" y="11291"/>
                </a:cubicBezTo>
                <a:lnTo>
                  <a:pt x="198211" y="11291"/>
                </a:lnTo>
                <a:cubicBezTo>
                  <a:pt x="196891" y="11291"/>
                  <a:pt x="195938" y="11621"/>
                  <a:pt x="195205" y="12354"/>
                </a:cubicBezTo>
                <a:moveTo>
                  <a:pt x="165108" y="12831"/>
                </a:moveTo>
                <a:lnTo>
                  <a:pt x="165108" y="28484"/>
                </a:lnTo>
                <a:cubicBezTo>
                  <a:pt x="165108" y="29327"/>
                  <a:pt x="165805" y="29987"/>
                  <a:pt x="166648" y="29987"/>
                </a:cubicBezTo>
                <a:lnTo>
                  <a:pt x="166648" y="29987"/>
                </a:lnTo>
                <a:cubicBezTo>
                  <a:pt x="167491" y="29987"/>
                  <a:pt x="168188" y="29327"/>
                  <a:pt x="168188" y="28484"/>
                </a:cubicBezTo>
                <a:lnTo>
                  <a:pt x="168188" y="28484"/>
                </a:lnTo>
                <a:lnTo>
                  <a:pt x="168188" y="12831"/>
                </a:lnTo>
                <a:cubicBezTo>
                  <a:pt x="168188" y="11988"/>
                  <a:pt x="167491" y="11291"/>
                  <a:pt x="166648" y="11291"/>
                </a:cubicBezTo>
                <a:lnTo>
                  <a:pt x="166648" y="11291"/>
                </a:lnTo>
                <a:cubicBezTo>
                  <a:pt x="165768" y="11291"/>
                  <a:pt x="165108" y="11988"/>
                  <a:pt x="165108" y="12831"/>
                </a:cubicBezTo>
                <a:moveTo>
                  <a:pt x="58397" y="12941"/>
                </a:moveTo>
                <a:lnTo>
                  <a:pt x="58397" y="13087"/>
                </a:lnTo>
                <a:cubicBezTo>
                  <a:pt x="58397" y="14004"/>
                  <a:pt x="59166" y="14627"/>
                  <a:pt x="60156" y="14627"/>
                </a:cubicBezTo>
                <a:lnTo>
                  <a:pt x="60156" y="14627"/>
                </a:lnTo>
                <a:cubicBezTo>
                  <a:pt x="61146" y="14627"/>
                  <a:pt x="61879" y="14004"/>
                  <a:pt x="61879" y="13087"/>
                </a:cubicBezTo>
                <a:lnTo>
                  <a:pt x="61879" y="13087"/>
                </a:lnTo>
                <a:lnTo>
                  <a:pt x="61879" y="12941"/>
                </a:lnTo>
                <a:cubicBezTo>
                  <a:pt x="61879" y="12024"/>
                  <a:pt x="61146" y="11475"/>
                  <a:pt x="60156" y="11475"/>
                </a:cubicBezTo>
                <a:lnTo>
                  <a:pt x="60156" y="11475"/>
                </a:lnTo>
                <a:cubicBezTo>
                  <a:pt x="59166" y="11475"/>
                  <a:pt x="58397" y="12024"/>
                  <a:pt x="58397" y="12941"/>
                </a:cubicBezTo>
                <a:moveTo>
                  <a:pt x="94028" y="21006"/>
                </a:moveTo>
                <a:lnTo>
                  <a:pt x="94028" y="21079"/>
                </a:lnTo>
                <a:cubicBezTo>
                  <a:pt x="94028" y="26028"/>
                  <a:pt x="97841" y="30170"/>
                  <a:pt x="103266" y="30170"/>
                </a:cubicBezTo>
                <a:lnTo>
                  <a:pt x="103266" y="30170"/>
                </a:lnTo>
                <a:cubicBezTo>
                  <a:pt x="108691" y="30170"/>
                  <a:pt x="112541" y="25991"/>
                  <a:pt x="112541" y="21006"/>
                </a:cubicBezTo>
                <a:lnTo>
                  <a:pt x="112541" y="21006"/>
                </a:lnTo>
                <a:lnTo>
                  <a:pt x="112541" y="20969"/>
                </a:lnTo>
                <a:cubicBezTo>
                  <a:pt x="112541" y="15983"/>
                  <a:pt x="108728" y="11878"/>
                  <a:pt x="103303" y="11878"/>
                </a:cubicBezTo>
                <a:lnTo>
                  <a:pt x="103303" y="11878"/>
                </a:lnTo>
                <a:cubicBezTo>
                  <a:pt x="97877" y="11878"/>
                  <a:pt x="94028" y="16057"/>
                  <a:pt x="94028" y="21006"/>
                </a:cubicBezTo>
                <a:moveTo>
                  <a:pt x="97291" y="21006"/>
                </a:moveTo>
                <a:lnTo>
                  <a:pt x="97291" y="20969"/>
                </a:lnTo>
                <a:cubicBezTo>
                  <a:pt x="97291" y="17523"/>
                  <a:pt x="99747" y="14737"/>
                  <a:pt x="103266" y="14737"/>
                </a:cubicBezTo>
                <a:lnTo>
                  <a:pt x="103266" y="14737"/>
                </a:lnTo>
                <a:cubicBezTo>
                  <a:pt x="106785" y="14737"/>
                  <a:pt x="109278" y="17596"/>
                  <a:pt x="109278" y="21006"/>
                </a:cubicBezTo>
                <a:lnTo>
                  <a:pt x="109278" y="21006"/>
                </a:lnTo>
                <a:lnTo>
                  <a:pt x="109278" y="21079"/>
                </a:lnTo>
                <a:cubicBezTo>
                  <a:pt x="109278" y="24488"/>
                  <a:pt x="106822" y="27274"/>
                  <a:pt x="103303" y="27274"/>
                </a:cubicBezTo>
                <a:lnTo>
                  <a:pt x="103303" y="27274"/>
                </a:lnTo>
                <a:cubicBezTo>
                  <a:pt x="99784" y="27274"/>
                  <a:pt x="97291" y="24451"/>
                  <a:pt x="97291" y="21006"/>
                </a:cubicBezTo>
                <a:close/>
                <a:moveTo>
                  <a:pt x="18586" y="17047"/>
                </a:moveTo>
                <a:lnTo>
                  <a:pt x="18586" y="17120"/>
                </a:lnTo>
                <a:cubicBezTo>
                  <a:pt x="18586" y="20382"/>
                  <a:pt x="20712" y="21482"/>
                  <a:pt x="24488" y="22399"/>
                </a:cubicBezTo>
                <a:lnTo>
                  <a:pt x="24488" y="22399"/>
                </a:lnTo>
                <a:cubicBezTo>
                  <a:pt x="27750" y="23132"/>
                  <a:pt x="28484" y="23828"/>
                  <a:pt x="28484" y="25075"/>
                </a:cubicBezTo>
                <a:lnTo>
                  <a:pt x="28484" y="25075"/>
                </a:lnTo>
                <a:lnTo>
                  <a:pt x="28484" y="25148"/>
                </a:lnTo>
                <a:cubicBezTo>
                  <a:pt x="28484" y="26468"/>
                  <a:pt x="27274" y="27347"/>
                  <a:pt x="25331" y="27347"/>
                </a:cubicBezTo>
                <a:lnTo>
                  <a:pt x="25331" y="27347"/>
                </a:lnTo>
                <a:cubicBezTo>
                  <a:pt x="23425" y="27347"/>
                  <a:pt x="21848" y="26688"/>
                  <a:pt x="20382" y="25551"/>
                </a:cubicBezTo>
                <a:lnTo>
                  <a:pt x="20382" y="25551"/>
                </a:lnTo>
                <a:cubicBezTo>
                  <a:pt x="20199" y="25405"/>
                  <a:pt x="19906" y="25258"/>
                  <a:pt x="19466" y="25258"/>
                </a:cubicBezTo>
                <a:lnTo>
                  <a:pt x="19466" y="25258"/>
                </a:lnTo>
                <a:cubicBezTo>
                  <a:pt x="18659" y="25258"/>
                  <a:pt x="17999" y="25881"/>
                  <a:pt x="17999" y="26688"/>
                </a:cubicBezTo>
                <a:lnTo>
                  <a:pt x="17999" y="26688"/>
                </a:lnTo>
                <a:cubicBezTo>
                  <a:pt x="17999" y="27201"/>
                  <a:pt x="18256" y="27641"/>
                  <a:pt x="18622" y="27897"/>
                </a:cubicBezTo>
                <a:lnTo>
                  <a:pt x="18622" y="27897"/>
                </a:lnTo>
                <a:cubicBezTo>
                  <a:pt x="20602" y="29364"/>
                  <a:pt x="22875" y="30097"/>
                  <a:pt x="25258" y="30097"/>
                </a:cubicBezTo>
                <a:lnTo>
                  <a:pt x="25258" y="30097"/>
                </a:lnTo>
                <a:cubicBezTo>
                  <a:pt x="28960" y="30097"/>
                  <a:pt x="31563" y="28154"/>
                  <a:pt x="31563" y="24818"/>
                </a:cubicBezTo>
                <a:lnTo>
                  <a:pt x="31563" y="24818"/>
                </a:lnTo>
                <a:lnTo>
                  <a:pt x="31563" y="24781"/>
                </a:lnTo>
                <a:cubicBezTo>
                  <a:pt x="31563" y="21849"/>
                  <a:pt x="29657" y="20529"/>
                  <a:pt x="25917" y="19613"/>
                </a:cubicBezTo>
                <a:lnTo>
                  <a:pt x="25917" y="19613"/>
                </a:lnTo>
                <a:cubicBezTo>
                  <a:pt x="22508" y="18806"/>
                  <a:pt x="21702" y="18183"/>
                  <a:pt x="21702" y="16827"/>
                </a:cubicBezTo>
                <a:lnTo>
                  <a:pt x="21702" y="16827"/>
                </a:lnTo>
                <a:lnTo>
                  <a:pt x="21702" y="16790"/>
                </a:lnTo>
                <a:cubicBezTo>
                  <a:pt x="21702" y="15617"/>
                  <a:pt x="22765" y="14700"/>
                  <a:pt x="24598" y="14700"/>
                </a:cubicBezTo>
                <a:lnTo>
                  <a:pt x="24598" y="14700"/>
                </a:lnTo>
                <a:cubicBezTo>
                  <a:pt x="25954" y="14700"/>
                  <a:pt x="27274" y="15140"/>
                  <a:pt x="28630" y="16020"/>
                </a:cubicBezTo>
                <a:lnTo>
                  <a:pt x="28630" y="16020"/>
                </a:lnTo>
                <a:cubicBezTo>
                  <a:pt x="28887" y="16167"/>
                  <a:pt x="29143" y="16240"/>
                  <a:pt x="29437" y="16240"/>
                </a:cubicBezTo>
                <a:lnTo>
                  <a:pt x="29437" y="16240"/>
                </a:lnTo>
                <a:cubicBezTo>
                  <a:pt x="30243" y="16240"/>
                  <a:pt x="30903" y="15617"/>
                  <a:pt x="30903" y="14810"/>
                </a:cubicBezTo>
                <a:lnTo>
                  <a:pt x="30903" y="14810"/>
                </a:lnTo>
                <a:cubicBezTo>
                  <a:pt x="30903" y="14224"/>
                  <a:pt x="30573" y="13784"/>
                  <a:pt x="30243" y="13564"/>
                </a:cubicBezTo>
                <a:lnTo>
                  <a:pt x="30243" y="13564"/>
                </a:lnTo>
                <a:cubicBezTo>
                  <a:pt x="28630" y="12501"/>
                  <a:pt x="26834" y="11951"/>
                  <a:pt x="24634" y="11951"/>
                </a:cubicBezTo>
                <a:lnTo>
                  <a:pt x="24634" y="11951"/>
                </a:lnTo>
                <a:cubicBezTo>
                  <a:pt x="21115" y="11951"/>
                  <a:pt x="18586" y="14041"/>
                  <a:pt x="18586" y="17047"/>
                </a:cubicBezTo>
                <a:moveTo>
                  <a:pt x="151252" y="12208"/>
                </a:moveTo>
                <a:cubicBezTo>
                  <a:pt x="150372" y="12208"/>
                  <a:pt x="149712" y="12868"/>
                  <a:pt x="149712" y="13747"/>
                </a:cubicBezTo>
                <a:lnTo>
                  <a:pt x="149712" y="13747"/>
                </a:lnTo>
                <a:lnTo>
                  <a:pt x="149712" y="28447"/>
                </a:lnTo>
                <a:cubicBezTo>
                  <a:pt x="149712" y="29290"/>
                  <a:pt x="150372" y="29987"/>
                  <a:pt x="151252" y="29987"/>
                </a:cubicBezTo>
                <a:lnTo>
                  <a:pt x="151252" y="29987"/>
                </a:lnTo>
                <a:cubicBezTo>
                  <a:pt x="152131" y="29987"/>
                  <a:pt x="152791" y="29290"/>
                  <a:pt x="152791" y="28447"/>
                </a:cubicBezTo>
                <a:lnTo>
                  <a:pt x="152791" y="28447"/>
                </a:lnTo>
                <a:lnTo>
                  <a:pt x="152791" y="24195"/>
                </a:lnTo>
                <a:lnTo>
                  <a:pt x="156310" y="24195"/>
                </a:lnTo>
                <a:cubicBezTo>
                  <a:pt x="160196" y="24195"/>
                  <a:pt x="163385" y="22105"/>
                  <a:pt x="163385" y="18146"/>
                </a:cubicBezTo>
                <a:lnTo>
                  <a:pt x="163385" y="18146"/>
                </a:lnTo>
                <a:lnTo>
                  <a:pt x="163385" y="18110"/>
                </a:lnTo>
                <a:cubicBezTo>
                  <a:pt x="163385" y="14554"/>
                  <a:pt x="160819" y="12208"/>
                  <a:pt x="156677" y="12208"/>
                </a:cubicBezTo>
                <a:lnTo>
                  <a:pt x="156677" y="12208"/>
                </a:lnTo>
                <a:close/>
                <a:moveTo>
                  <a:pt x="152791" y="15030"/>
                </a:moveTo>
                <a:lnTo>
                  <a:pt x="156420" y="15030"/>
                </a:lnTo>
                <a:cubicBezTo>
                  <a:pt x="158730" y="15030"/>
                  <a:pt x="160233" y="16093"/>
                  <a:pt x="160233" y="18183"/>
                </a:cubicBezTo>
                <a:lnTo>
                  <a:pt x="160233" y="18183"/>
                </a:lnTo>
                <a:lnTo>
                  <a:pt x="160233" y="18220"/>
                </a:lnTo>
                <a:cubicBezTo>
                  <a:pt x="160233" y="20052"/>
                  <a:pt x="158766" y="21372"/>
                  <a:pt x="156420" y="21372"/>
                </a:cubicBezTo>
                <a:lnTo>
                  <a:pt x="156420" y="21372"/>
                </a:lnTo>
                <a:lnTo>
                  <a:pt x="152791" y="21372"/>
                </a:lnTo>
                <a:close/>
                <a:moveTo>
                  <a:pt x="184977" y="14261"/>
                </a:moveTo>
                <a:lnTo>
                  <a:pt x="184977" y="16533"/>
                </a:lnTo>
                <a:lnTo>
                  <a:pt x="184464" y="16533"/>
                </a:lnTo>
                <a:cubicBezTo>
                  <a:pt x="183731" y="16533"/>
                  <a:pt x="183144" y="17120"/>
                  <a:pt x="183144" y="17853"/>
                </a:cubicBezTo>
                <a:lnTo>
                  <a:pt x="183144" y="17853"/>
                </a:lnTo>
                <a:cubicBezTo>
                  <a:pt x="183144" y="18586"/>
                  <a:pt x="183731" y="19173"/>
                  <a:pt x="184464" y="19173"/>
                </a:cubicBezTo>
                <a:lnTo>
                  <a:pt x="184464" y="19173"/>
                </a:lnTo>
                <a:lnTo>
                  <a:pt x="184977" y="19173"/>
                </a:lnTo>
                <a:lnTo>
                  <a:pt x="184977" y="26174"/>
                </a:lnTo>
                <a:cubicBezTo>
                  <a:pt x="184977" y="29107"/>
                  <a:pt x="186553" y="30097"/>
                  <a:pt x="188789" y="30097"/>
                </a:cubicBezTo>
                <a:lnTo>
                  <a:pt x="188789" y="30097"/>
                </a:lnTo>
                <a:cubicBezTo>
                  <a:pt x="189596" y="30097"/>
                  <a:pt x="190256" y="29950"/>
                  <a:pt x="190879" y="29730"/>
                </a:cubicBezTo>
                <a:lnTo>
                  <a:pt x="190879" y="29730"/>
                </a:lnTo>
                <a:cubicBezTo>
                  <a:pt x="191319" y="29547"/>
                  <a:pt x="191722" y="29107"/>
                  <a:pt x="191722" y="28557"/>
                </a:cubicBezTo>
                <a:lnTo>
                  <a:pt x="191722" y="28557"/>
                </a:lnTo>
                <a:cubicBezTo>
                  <a:pt x="191722" y="27824"/>
                  <a:pt x="191099" y="27274"/>
                  <a:pt x="190402" y="27274"/>
                </a:cubicBezTo>
                <a:lnTo>
                  <a:pt x="190402" y="27274"/>
                </a:lnTo>
                <a:cubicBezTo>
                  <a:pt x="190329" y="27274"/>
                  <a:pt x="189999" y="27347"/>
                  <a:pt x="189669" y="27347"/>
                </a:cubicBezTo>
                <a:lnTo>
                  <a:pt x="189669" y="27347"/>
                </a:lnTo>
                <a:cubicBezTo>
                  <a:pt x="188643" y="27347"/>
                  <a:pt x="188020" y="26871"/>
                  <a:pt x="188020" y="25698"/>
                </a:cubicBezTo>
                <a:lnTo>
                  <a:pt x="188020" y="25698"/>
                </a:lnTo>
                <a:lnTo>
                  <a:pt x="188020" y="19173"/>
                </a:lnTo>
                <a:lnTo>
                  <a:pt x="190402" y="19173"/>
                </a:lnTo>
                <a:cubicBezTo>
                  <a:pt x="191136" y="19173"/>
                  <a:pt x="191759" y="18586"/>
                  <a:pt x="191759" y="17853"/>
                </a:cubicBezTo>
                <a:lnTo>
                  <a:pt x="191759" y="17853"/>
                </a:lnTo>
                <a:cubicBezTo>
                  <a:pt x="191759" y="17120"/>
                  <a:pt x="191136" y="16533"/>
                  <a:pt x="190402" y="16533"/>
                </a:cubicBezTo>
                <a:lnTo>
                  <a:pt x="190402" y="16533"/>
                </a:lnTo>
                <a:lnTo>
                  <a:pt x="188020" y="16533"/>
                </a:lnTo>
                <a:lnTo>
                  <a:pt x="188020" y="14261"/>
                </a:lnTo>
                <a:cubicBezTo>
                  <a:pt x="188020" y="13417"/>
                  <a:pt x="187323" y="12758"/>
                  <a:pt x="186517" y="12758"/>
                </a:cubicBezTo>
                <a:lnTo>
                  <a:pt x="186517" y="12758"/>
                </a:lnTo>
                <a:cubicBezTo>
                  <a:pt x="185637" y="12758"/>
                  <a:pt x="184977" y="13417"/>
                  <a:pt x="184977" y="14261"/>
                </a:cubicBezTo>
                <a:moveTo>
                  <a:pt x="237032" y="18586"/>
                </a:moveTo>
                <a:cubicBezTo>
                  <a:pt x="236298" y="17193"/>
                  <a:pt x="234942" y="16240"/>
                  <a:pt x="233036" y="16240"/>
                </a:cubicBezTo>
                <a:lnTo>
                  <a:pt x="233036" y="16240"/>
                </a:lnTo>
                <a:cubicBezTo>
                  <a:pt x="230983" y="16240"/>
                  <a:pt x="229810" y="17376"/>
                  <a:pt x="228967" y="18549"/>
                </a:cubicBezTo>
                <a:lnTo>
                  <a:pt x="228967" y="18549"/>
                </a:lnTo>
                <a:lnTo>
                  <a:pt x="228967" y="17926"/>
                </a:lnTo>
                <a:cubicBezTo>
                  <a:pt x="228967" y="17047"/>
                  <a:pt x="228270" y="16387"/>
                  <a:pt x="227427" y="16387"/>
                </a:cubicBezTo>
                <a:lnTo>
                  <a:pt x="227427" y="16387"/>
                </a:lnTo>
                <a:cubicBezTo>
                  <a:pt x="226547" y="16387"/>
                  <a:pt x="225924" y="17047"/>
                  <a:pt x="225924" y="17926"/>
                </a:cubicBezTo>
                <a:lnTo>
                  <a:pt x="225924" y="17926"/>
                </a:lnTo>
                <a:lnTo>
                  <a:pt x="225924" y="28484"/>
                </a:lnTo>
                <a:cubicBezTo>
                  <a:pt x="225924" y="29327"/>
                  <a:pt x="226584" y="29987"/>
                  <a:pt x="227427" y="29987"/>
                </a:cubicBezTo>
                <a:lnTo>
                  <a:pt x="227427" y="29987"/>
                </a:lnTo>
                <a:cubicBezTo>
                  <a:pt x="228270" y="29987"/>
                  <a:pt x="228967" y="29327"/>
                  <a:pt x="228967" y="28484"/>
                </a:cubicBezTo>
                <a:lnTo>
                  <a:pt x="228967" y="28484"/>
                </a:lnTo>
                <a:lnTo>
                  <a:pt x="228967" y="22325"/>
                </a:lnTo>
                <a:cubicBezTo>
                  <a:pt x="228967" y="20309"/>
                  <a:pt x="230140" y="19026"/>
                  <a:pt x="231826" y="19026"/>
                </a:cubicBezTo>
                <a:lnTo>
                  <a:pt x="231826" y="19026"/>
                </a:lnTo>
                <a:cubicBezTo>
                  <a:pt x="233512" y="19026"/>
                  <a:pt x="234502" y="20199"/>
                  <a:pt x="234502" y="22252"/>
                </a:cubicBezTo>
                <a:lnTo>
                  <a:pt x="234502" y="22252"/>
                </a:lnTo>
                <a:lnTo>
                  <a:pt x="234502" y="28484"/>
                </a:lnTo>
                <a:cubicBezTo>
                  <a:pt x="234502" y="29327"/>
                  <a:pt x="235199" y="29987"/>
                  <a:pt x="236042" y="29987"/>
                </a:cubicBezTo>
                <a:lnTo>
                  <a:pt x="236042" y="29987"/>
                </a:lnTo>
                <a:cubicBezTo>
                  <a:pt x="236885" y="29987"/>
                  <a:pt x="237581" y="29327"/>
                  <a:pt x="237581" y="28484"/>
                </a:cubicBezTo>
                <a:lnTo>
                  <a:pt x="237581" y="28484"/>
                </a:lnTo>
                <a:lnTo>
                  <a:pt x="237581" y="22325"/>
                </a:lnTo>
                <a:cubicBezTo>
                  <a:pt x="237581" y="20199"/>
                  <a:pt x="238754" y="19026"/>
                  <a:pt x="240404" y="19026"/>
                </a:cubicBezTo>
                <a:lnTo>
                  <a:pt x="240404" y="19026"/>
                </a:lnTo>
                <a:cubicBezTo>
                  <a:pt x="242127" y="19026"/>
                  <a:pt x="243117" y="20162"/>
                  <a:pt x="243117" y="22289"/>
                </a:cubicBezTo>
                <a:lnTo>
                  <a:pt x="243117" y="22289"/>
                </a:lnTo>
                <a:lnTo>
                  <a:pt x="243117" y="28484"/>
                </a:lnTo>
                <a:cubicBezTo>
                  <a:pt x="243117" y="29327"/>
                  <a:pt x="243813" y="29987"/>
                  <a:pt x="244656" y="29987"/>
                </a:cubicBezTo>
                <a:lnTo>
                  <a:pt x="244656" y="29987"/>
                </a:lnTo>
                <a:cubicBezTo>
                  <a:pt x="245536" y="29987"/>
                  <a:pt x="246159" y="29327"/>
                  <a:pt x="246159" y="28484"/>
                </a:cubicBezTo>
                <a:lnTo>
                  <a:pt x="246159" y="28484"/>
                </a:lnTo>
                <a:lnTo>
                  <a:pt x="246159" y="21336"/>
                </a:lnTo>
                <a:cubicBezTo>
                  <a:pt x="246159" y="18110"/>
                  <a:pt x="244400" y="16240"/>
                  <a:pt x="241504" y="16240"/>
                </a:cubicBezTo>
                <a:lnTo>
                  <a:pt x="241504" y="16240"/>
                </a:lnTo>
                <a:cubicBezTo>
                  <a:pt x="239488" y="16240"/>
                  <a:pt x="238058" y="17193"/>
                  <a:pt x="237032" y="18586"/>
                </a:cubicBezTo>
                <a:moveTo>
                  <a:pt x="200703" y="23205"/>
                </a:moveTo>
                <a:lnTo>
                  <a:pt x="200703" y="23278"/>
                </a:lnTo>
                <a:cubicBezTo>
                  <a:pt x="200703" y="27054"/>
                  <a:pt x="203709" y="30170"/>
                  <a:pt x="207742" y="30170"/>
                </a:cubicBezTo>
                <a:lnTo>
                  <a:pt x="207742" y="30170"/>
                </a:lnTo>
                <a:cubicBezTo>
                  <a:pt x="211884" y="30170"/>
                  <a:pt x="214890" y="27017"/>
                  <a:pt x="214890" y="23205"/>
                </a:cubicBezTo>
                <a:lnTo>
                  <a:pt x="214890" y="23205"/>
                </a:lnTo>
                <a:lnTo>
                  <a:pt x="214890" y="23168"/>
                </a:lnTo>
                <a:cubicBezTo>
                  <a:pt x="214890" y="19356"/>
                  <a:pt x="211884" y="16240"/>
                  <a:pt x="207815" y="16240"/>
                </a:cubicBezTo>
                <a:lnTo>
                  <a:pt x="207815" y="16240"/>
                </a:lnTo>
                <a:cubicBezTo>
                  <a:pt x="203709" y="16240"/>
                  <a:pt x="200703" y="19393"/>
                  <a:pt x="200703" y="23205"/>
                </a:cubicBezTo>
                <a:moveTo>
                  <a:pt x="203746" y="23205"/>
                </a:moveTo>
                <a:lnTo>
                  <a:pt x="203746" y="23168"/>
                </a:lnTo>
                <a:cubicBezTo>
                  <a:pt x="203746" y="20859"/>
                  <a:pt x="205322" y="18916"/>
                  <a:pt x="207742" y="18916"/>
                </a:cubicBezTo>
                <a:lnTo>
                  <a:pt x="207742" y="18916"/>
                </a:lnTo>
                <a:cubicBezTo>
                  <a:pt x="210161" y="18916"/>
                  <a:pt x="211847" y="20859"/>
                  <a:pt x="211847" y="23205"/>
                </a:cubicBezTo>
                <a:lnTo>
                  <a:pt x="211847" y="23205"/>
                </a:lnTo>
                <a:lnTo>
                  <a:pt x="211847" y="23278"/>
                </a:lnTo>
                <a:cubicBezTo>
                  <a:pt x="211847" y="25551"/>
                  <a:pt x="210271" y="27494"/>
                  <a:pt x="207815" y="27494"/>
                </a:cubicBezTo>
                <a:lnTo>
                  <a:pt x="207815" y="27494"/>
                </a:lnTo>
                <a:cubicBezTo>
                  <a:pt x="205432" y="27494"/>
                  <a:pt x="203746" y="25551"/>
                  <a:pt x="203746" y="23205"/>
                </a:cubicBezTo>
                <a:close/>
                <a:moveTo>
                  <a:pt x="128340" y="23205"/>
                </a:moveTo>
                <a:lnTo>
                  <a:pt x="128340" y="23242"/>
                </a:lnTo>
                <a:cubicBezTo>
                  <a:pt x="128340" y="27347"/>
                  <a:pt x="131310" y="30170"/>
                  <a:pt x="135159" y="30170"/>
                </a:cubicBezTo>
                <a:lnTo>
                  <a:pt x="135159" y="30170"/>
                </a:lnTo>
                <a:cubicBezTo>
                  <a:pt x="137248" y="30170"/>
                  <a:pt x="138751" y="29474"/>
                  <a:pt x="139961" y="28410"/>
                </a:cubicBezTo>
                <a:lnTo>
                  <a:pt x="139961" y="28410"/>
                </a:lnTo>
                <a:cubicBezTo>
                  <a:pt x="140181" y="28154"/>
                  <a:pt x="140364" y="27824"/>
                  <a:pt x="140364" y="27457"/>
                </a:cubicBezTo>
                <a:lnTo>
                  <a:pt x="140364" y="27457"/>
                </a:lnTo>
                <a:cubicBezTo>
                  <a:pt x="140364" y="26761"/>
                  <a:pt x="139851" y="26211"/>
                  <a:pt x="139154" y="26211"/>
                </a:cubicBezTo>
                <a:lnTo>
                  <a:pt x="139154" y="26211"/>
                </a:lnTo>
                <a:cubicBezTo>
                  <a:pt x="138788" y="26211"/>
                  <a:pt x="138605" y="26321"/>
                  <a:pt x="138385" y="26504"/>
                </a:cubicBezTo>
                <a:lnTo>
                  <a:pt x="138385" y="26504"/>
                </a:lnTo>
                <a:cubicBezTo>
                  <a:pt x="137505" y="27201"/>
                  <a:pt x="136515" y="27677"/>
                  <a:pt x="135232" y="27677"/>
                </a:cubicBezTo>
                <a:lnTo>
                  <a:pt x="135232" y="27677"/>
                </a:lnTo>
                <a:cubicBezTo>
                  <a:pt x="133252" y="27677"/>
                  <a:pt x="131713" y="26468"/>
                  <a:pt x="131383" y="24268"/>
                </a:cubicBezTo>
                <a:lnTo>
                  <a:pt x="131383" y="24268"/>
                </a:lnTo>
                <a:lnTo>
                  <a:pt x="139741" y="24268"/>
                </a:lnTo>
                <a:cubicBezTo>
                  <a:pt x="140511" y="24268"/>
                  <a:pt x="141171" y="23682"/>
                  <a:pt x="141171" y="22802"/>
                </a:cubicBezTo>
                <a:lnTo>
                  <a:pt x="141171" y="22802"/>
                </a:lnTo>
                <a:cubicBezTo>
                  <a:pt x="141171" y="19723"/>
                  <a:pt x="139081" y="16240"/>
                  <a:pt x="134829" y="16240"/>
                </a:cubicBezTo>
                <a:lnTo>
                  <a:pt x="134829" y="16240"/>
                </a:lnTo>
                <a:cubicBezTo>
                  <a:pt x="131016" y="16240"/>
                  <a:pt x="128340" y="19393"/>
                  <a:pt x="128340" y="23205"/>
                </a:cubicBezTo>
                <a:close/>
                <a:moveTo>
                  <a:pt x="134829" y="18769"/>
                </a:moveTo>
                <a:cubicBezTo>
                  <a:pt x="136845" y="18769"/>
                  <a:pt x="137981" y="20309"/>
                  <a:pt x="138201" y="22252"/>
                </a:cubicBezTo>
                <a:lnTo>
                  <a:pt x="138201" y="22252"/>
                </a:lnTo>
                <a:lnTo>
                  <a:pt x="131346" y="22252"/>
                </a:lnTo>
                <a:cubicBezTo>
                  <a:pt x="131639" y="20199"/>
                  <a:pt x="132959" y="18769"/>
                  <a:pt x="134829" y="18769"/>
                </a:cubicBezTo>
                <a:close/>
                <a:moveTo>
                  <a:pt x="117709" y="18586"/>
                </a:moveTo>
                <a:lnTo>
                  <a:pt x="117709" y="17926"/>
                </a:lnTo>
                <a:cubicBezTo>
                  <a:pt x="117709" y="17047"/>
                  <a:pt x="117050" y="16387"/>
                  <a:pt x="116170" y="16387"/>
                </a:cubicBezTo>
                <a:lnTo>
                  <a:pt x="116170" y="16387"/>
                </a:lnTo>
                <a:cubicBezTo>
                  <a:pt x="115327" y="16387"/>
                  <a:pt x="114667" y="17047"/>
                  <a:pt x="114667" y="17926"/>
                </a:cubicBezTo>
                <a:lnTo>
                  <a:pt x="114667" y="17926"/>
                </a:lnTo>
                <a:lnTo>
                  <a:pt x="114667" y="28484"/>
                </a:lnTo>
                <a:cubicBezTo>
                  <a:pt x="114667" y="29327"/>
                  <a:pt x="115363" y="29987"/>
                  <a:pt x="116170" y="29987"/>
                </a:cubicBezTo>
                <a:lnTo>
                  <a:pt x="116170" y="29987"/>
                </a:lnTo>
                <a:cubicBezTo>
                  <a:pt x="117050" y="29987"/>
                  <a:pt x="117709" y="29327"/>
                  <a:pt x="117709" y="28484"/>
                </a:cubicBezTo>
                <a:lnTo>
                  <a:pt x="117709" y="28484"/>
                </a:lnTo>
                <a:lnTo>
                  <a:pt x="117709" y="22325"/>
                </a:lnTo>
                <a:cubicBezTo>
                  <a:pt x="117709" y="20272"/>
                  <a:pt x="118956" y="19026"/>
                  <a:pt x="120715" y="19026"/>
                </a:cubicBezTo>
                <a:lnTo>
                  <a:pt x="120715" y="19026"/>
                </a:lnTo>
                <a:cubicBezTo>
                  <a:pt x="122548" y="19026"/>
                  <a:pt x="123575" y="20199"/>
                  <a:pt x="123575" y="22289"/>
                </a:cubicBezTo>
                <a:lnTo>
                  <a:pt x="123575" y="22289"/>
                </a:lnTo>
                <a:lnTo>
                  <a:pt x="123575" y="28484"/>
                </a:lnTo>
                <a:cubicBezTo>
                  <a:pt x="123575" y="29327"/>
                  <a:pt x="124271" y="29987"/>
                  <a:pt x="125114" y="29987"/>
                </a:cubicBezTo>
                <a:lnTo>
                  <a:pt x="125114" y="29987"/>
                </a:lnTo>
                <a:cubicBezTo>
                  <a:pt x="125957" y="29987"/>
                  <a:pt x="126617" y="29327"/>
                  <a:pt x="126617" y="28484"/>
                </a:cubicBezTo>
                <a:lnTo>
                  <a:pt x="126617" y="28484"/>
                </a:lnTo>
                <a:lnTo>
                  <a:pt x="126617" y="21336"/>
                </a:lnTo>
                <a:cubicBezTo>
                  <a:pt x="126617" y="18256"/>
                  <a:pt x="124894" y="16240"/>
                  <a:pt x="121888" y="16240"/>
                </a:cubicBezTo>
                <a:lnTo>
                  <a:pt x="121888" y="16240"/>
                </a:lnTo>
                <a:cubicBezTo>
                  <a:pt x="119799" y="16240"/>
                  <a:pt x="118589" y="17340"/>
                  <a:pt x="117709" y="18586"/>
                </a:cubicBezTo>
                <a:moveTo>
                  <a:pt x="78119" y="22509"/>
                </a:moveTo>
                <a:lnTo>
                  <a:pt x="78119" y="22545"/>
                </a:lnTo>
                <a:cubicBezTo>
                  <a:pt x="78119" y="26468"/>
                  <a:pt x="81051" y="28814"/>
                  <a:pt x="84167" y="28814"/>
                </a:cubicBezTo>
                <a:lnTo>
                  <a:pt x="84167" y="28814"/>
                </a:lnTo>
                <a:cubicBezTo>
                  <a:pt x="86367" y="28814"/>
                  <a:pt x="87760" y="27787"/>
                  <a:pt x="88859" y="26358"/>
                </a:cubicBezTo>
                <a:lnTo>
                  <a:pt x="88859" y="26358"/>
                </a:lnTo>
                <a:lnTo>
                  <a:pt x="88859" y="27384"/>
                </a:lnTo>
                <a:cubicBezTo>
                  <a:pt x="88859" y="30060"/>
                  <a:pt x="87393" y="31490"/>
                  <a:pt x="84644" y="31490"/>
                </a:cubicBezTo>
                <a:lnTo>
                  <a:pt x="84644" y="31490"/>
                </a:lnTo>
                <a:cubicBezTo>
                  <a:pt x="83104" y="31490"/>
                  <a:pt x="81784" y="31087"/>
                  <a:pt x="80575" y="30427"/>
                </a:cubicBezTo>
                <a:lnTo>
                  <a:pt x="80575" y="30427"/>
                </a:lnTo>
                <a:cubicBezTo>
                  <a:pt x="80428" y="30353"/>
                  <a:pt x="80245" y="30280"/>
                  <a:pt x="80025" y="30280"/>
                </a:cubicBezTo>
                <a:lnTo>
                  <a:pt x="80025" y="30280"/>
                </a:lnTo>
                <a:cubicBezTo>
                  <a:pt x="79292" y="30280"/>
                  <a:pt x="78705" y="30867"/>
                  <a:pt x="78705" y="31563"/>
                </a:cubicBezTo>
                <a:lnTo>
                  <a:pt x="78705" y="31563"/>
                </a:lnTo>
                <a:cubicBezTo>
                  <a:pt x="78705" y="32113"/>
                  <a:pt x="79035" y="32553"/>
                  <a:pt x="79585" y="32773"/>
                </a:cubicBezTo>
                <a:lnTo>
                  <a:pt x="79585" y="32773"/>
                </a:lnTo>
                <a:cubicBezTo>
                  <a:pt x="81198" y="33543"/>
                  <a:pt x="82848" y="33946"/>
                  <a:pt x="84717" y="33946"/>
                </a:cubicBezTo>
                <a:lnTo>
                  <a:pt x="84717" y="33946"/>
                </a:lnTo>
                <a:cubicBezTo>
                  <a:pt x="87137" y="33946"/>
                  <a:pt x="89006" y="33359"/>
                  <a:pt x="90216" y="32150"/>
                </a:cubicBezTo>
                <a:lnTo>
                  <a:pt x="90216" y="32150"/>
                </a:lnTo>
                <a:cubicBezTo>
                  <a:pt x="91316" y="31050"/>
                  <a:pt x="91902" y="29364"/>
                  <a:pt x="91902" y="27127"/>
                </a:cubicBezTo>
                <a:lnTo>
                  <a:pt x="91902" y="27127"/>
                </a:lnTo>
                <a:lnTo>
                  <a:pt x="91902" y="17926"/>
                </a:lnTo>
                <a:cubicBezTo>
                  <a:pt x="91902" y="17047"/>
                  <a:pt x="91206" y="16387"/>
                  <a:pt x="90362" y="16387"/>
                </a:cubicBezTo>
                <a:lnTo>
                  <a:pt x="90362" y="16387"/>
                </a:lnTo>
                <a:cubicBezTo>
                  <a:pt x="89519" y="16387"/>
                  <a:pt x="88859" y="17047"/>
                  <a:pt x="88859" y="17890"/>
                </a:cubicBezTo>
                <a:lnTo>
                  <a:pt x="88859" y="17890"/>
                </a:lnTo>
                <a:lnTo>
                  <a:pt x="88859" y="18513"/>
                </a:lnTo>
                <a:cubicBezTo>
                  <a:pt x="87796" y="17303"/>
                  <a:pt x="86440" y="16240"/>
                  <a:pt x="84167" y="16240"/>
                </a:cubicBezTo>
                <a:lnTo>
                  <a:pt x="84167" y="16240"/>
                </a:lnTo>
                <a:cubicBezTo>
                  <a:pt x="81088" y="16240"/>
                  <a:pt x="78119" y="18586"/>
                  <a:pt x="78119" y="22509"/>
                </a:cubicBezTo>
                <a:moveTo>
                  <a:pt x="81198" y="22545"/>
                </a:moveTo>
                <a:lnTo>
                  <a:pt x="81198" y="22472"/>
                </a:lnTo>
                <a:cubicBezTo>
                  <a:pt x="81198" y="20309"/>
                  <a:pt x="82848" y="18843"/>
                  <a:pt x="84974" y="18843"/>
                </a:cubicBezTo>
                <a:lnTo>
                  <a:pt x="84974" y="18843"/>
                </a:lnTo>
                <a:cubicBezTo>
                  <a:pt x="87100" y="18843"/>
                  <a:pt x="88896" y="20309"/>
                  <a:pt x="88896" y="22472"/>
                </a:cubicBezTo>
                <a:lnTo>
                  <a:pt x="88896" y="22472"/>
                </a:lnTo>
                <a:lnTo>
                  <a:pt x="88896" y="22545"/>
                </a:lnTo>
                <a:cubicBezTo>
                  <a:pt x="88896" y="24708"/>
                  <a:pt x="87100" y="26211"/>
                  <a:pt x="84974" y="26211"/>
                </a:cubicBezTo>
                <a:lnTo>
                  <a:pt x="84974" y="26211"/>
                </a:lnTo>
                <a:cubicBezTo>
                  <a:pt x="82884" y="26211"/>
                  <a:pt x="81198" y="24708"/>
                  <a:pt x="81198" y="22545"/>
                </a:cubicBezTo>
                <a:close/>
                <a:moveTo>
                  <a:pt x="67451" y="18586"/>
                </a:moveTo>
                <a:lnTo>
                  <a:pt x="67451" y="17926"/>
                </a:lnTo>
                <a:cubicBezTo>
                  <a:pt x="67451" y="17047"/>
                  <a:pt x="66791" y="16387"/>
                  <a:pt x="65911" y="16387"/>
                </a:cubicBezTo>
                <a:lnTo>
                  <a:pt x="65911" y="16387"/>
                </a:lnTo>
                <a:cubicBezTo>
                  <a:pt x="65068" y="16387"/>
                  <a:pt x="64408" y="17047"/>
                  <a:pt x="64408" y="17926"/>
                </a:cubicBezTo>
                <a:lnTo>
                  <a:pt x="64408" y="17926"/>
                </a:lnTo>
                <a:lnTo>
                  <a:pt x="64408" y="28484"/>
                </a:lnTo>
                <a:cubicBezTo>
                  <a:pt x="64408" y="29327"/>
                  <a:pt x="65105" y="29987"/>
                  <a:pt x="65911" y="29987"/>
                </a:cubicBezTo>
                <a:lnTo>
                  <a:pt x="65911" y="29987"/>
                </a:lnTo>
                <a:cubicBezTo>
                  <a:pt x="66791" y="29987"/>
                  <a:pt x="67451" y="29327"/>
                  <a:pt x="67451" y="28484"/>
                </a:cubicBezTo>
                <a:lnTo>
                  <a:pt x="67451" y="28484"/>
                </a:lnTo>
                <a:lnTo>
                  <a:pt x="67451" y="22325"/>
                </a:lnTo>
                <a:cubicBezTo>
                  <a:pt x="67451" y="20272"/>
                  <a:pt x="68697" y="19026"/>
                  <a:pt x="70457" y="19026"/>
                </a:cubicBezTo>
                <a:lnTo>
                  <a:pt x="70457" y="19026"/>
                </a:lnTo>
                <a:cubicBezTo>
                  <a:pt x="72290" y="19026"/>
                  <a:pt x="73316" y="20199"/>
                  <a:pt x="73316" y="22289"/>
                </a:cubicBezTo>
                <a:lnTo>
                  <a:pt x="73316" y="22289"/>
                </a:lnTo>
                <a:lnTo>
                  <a:pt x="73316" y="28484"/>
                </a:lnTo>
                <a:cubicBezTo>
                  <a:pt x="73316" y="29327"/>
                  <a:pt x="74013" y="29987"/>
                  <a:pt x="74856" y="29987"/>
                </a:cubicBezTo>
                <a:lnTo>
                  <a:pt x="74856" y="29987"/>
                </a:lnTo>
                <a:cubicBezTo>
                  <a:pt x="75736" y="29987"/>
                  <a:pt x="76359" y="29327"/>
                  <a:pt x="76359" y="28484"/>
                </a:cubicBezTo>
                <a:lnTo>
                  <a:pt x="76359" y="28484"/>
                </a:lnTo>
                <a:lnTo>
                  <a:pt x="76359" y="21336"/>
                </a:lnTo>
                <a:cubicBezTo>
                  <a:pt x="76359" y="18256"/>
                  <a:pt x="74636" y="16240"/>
                  <a:pt x="71630" y="16240"/>
                </a:cubicBezTo>
                <a:lnTo>
                  <a:pt x="71630" y="16240"/>
                </a:lnTo>
                <a:cubicBezTo>
                  <a:pt x="69577" y="16240"/>
                  <a:pt x="68331" y="17340"/>
                  <a:pt x="67451" y="18586"/>
                </a:cubicBezTo>
                <a:close/>
                <a:moveTo>
                  <a:pt x="36658" y="18769"/>
                </a:moveTo>
                <a:lnTo>
                  <a:pt x="36658" y="17926"/>
                </a:lnTo>
                <a:cubicBezTo>
                  <a:pt x="36658" y="17047"/>
                  <a:pt x="35998" y="16387"/>
                  <a:pt x="35119" y="16387"/>
                </a:cubicBezTo>
                <a:lnTo>
                  <a:pt x="35119" y="16387"/>
                </a:lnTo>
                <a:cubicBezTo>
                  <a:pt x="34276" y="16387"/>
                  <a:pt x="33616" y="17047"/>
                  <a:pt x="33616" y="17926"/>
                </a:cubicBezTo>
                <a:lnTo>
                  <a:pt x="33616" y="17926"/>
                </a:lnTo>
                <a:lnTo>
                  <a:pt x="33616" y="32516"/>
                </a:lnTo>
                <a:cubicBezTo>
                  <a:pt x="33616" y="33359"/>
                  <a:pt x="34312" y="34019"/>
                  <a:pt x="35119" y="34019"/>
                </a:cubicBezTo>
                <a:lnTo>
                  <a:pt x="35119" y="34019"/>
                </a:lnTo>
                <a:cubicBezTo>
                  <a:pt x="35998" y="34019"/>
                  <a:pt x="36658" y="33359"/>
                  <a:pt x="36658" y="32516"/>
                </a:cubicBezTo>
                <a:lnTo>
                  <a:pt x="36658" y="32516"/>
                </a:lnTo>
                <a:lnTo>
                  <a:pt x="36658" y="27787"/>
                </a:lnTo>
                <a:cubicBezTo>
                  <a:pt x="37611" y="29034"/>
                  <a:pt x="39004" y="30133"/>
                  <a:pt x="41204" y="30133"/>
                </a:cubicBezTo>
                <a:lnTo>
                  <a:pt x="41204" y="30133"/>
                </a:lnTo>
                <a:cubicBezTo>
                  <a:pt x="44356" y="30133"/>
                  <a:pt x="47399" y="27641"/>
                  <a:pt x="47399" y="23205"/>
                </a:cubicBezTo>
                <a:lnTo>
                  <a:pt x="47399" y="23205"/>
                </a:lnTo>
                <a:lnTo>
                  <a:pt x="47399" y="23168"/>
                </a:lnTo>
                <a:cubicBezTo>
                  <a:pt x="47399" y="18733"/>
                  <a:pt x="44356" y="16240"/>
                  <a:pt x="41204" y="16240"/>
                </a:cubicBezTo>
                <a:lnTo>
                  <a:pt x="41204" y="16240"/>
                </a:lnTo>
                <a:cubicBezTo>
                  <a:pt x="39041" y="16240"/>
                  <a:pt x="37648" y="17376"/>
                  <a:pt x="36658" y="18769"/>
                </a:cubicBezTo>
                <a:moveTo>
                  <a:pt x="36585" y="23205"/>
                </a:moveTo>
                <a:lnTo>
                  <a:pt x="36585" y="23168"/>
                </a:lnTo>
                <a:cubicBezTo>
                  <a:pt x="36585" y="20602"/>
                  <a:pt x="38418" y="18916"/>
                  <a:pt x="40471" y="18916"/>
                </a:cubicBezTo>
                <a:lnTo>
                  <a:pt x="40471" y="18916"/>
                </a:lnTo>
                <a:cubicBezTo>
                  <a:pt x="42560" y="18916"/>
                  <a:pt x="44283" y="20602"/>
                  <a:pt x="44283" y="23168"/>
                </a:cubicBezTo>
                <a:lnTo>
                  <a:pt x="44283" y="23168"/>
                </a:lnTo>
                <a:lnTo>
                  <a:pt x="44283" y="23205"/>
                </a:lnTo>
                <a:cubicBezTo>
                  <a:pt x="44283" y="25844"/>
                  <a:pt x="42560" y="27494"/>
                  <a:pt x="40471" y="27494"/>
                </a:cubicBezTo>
                <a:lnTo>
                  <a:pt x="40471" y="27494"/>
                </a:lnTo>
                <a:cubicBezTo>
                  <a:pt x="38418" y="27494"/>
                  <a:pt x="36585" y="25771"/>
                  <a:pt x="36585" y="23205"/>
                </a:cubicBezTo>
                <a:close/>
                <a:moveTo>
                  <a:pt x="219802" y="19283"/>
                </a:moveTo>
                <a:lnTo>
                  <a:pt x="219802" y="17926"/>
                </a:lnTo>
                <a:cubicBezTo>
                  <a:pt x="219802" y="17047"/>
                  <a:pt x="219106" y="16387"/>
                  <a:pt x="218263" y="16387"/>
                </a:cubicBezTo>
                <a:lnTo>
                  <a:pt x="218263" y="16387"/>
                </a:lnTo>
                <a:cubicBezTo>
                  <a:pt x="217419" y="16387"/>
                  <a:pt x="216760" y="17047"/>
                  <a:pt x="216760" y="17926"/>
                </a:cubicBezTo>
                <a:lnTo>
                  <a:pt x="216760" y="17926"/>
                </a:lnTo>
                <a:lnTo>
                  <a:pt x="216760" y="28484"/>
                </a:lnTo>
                <a:cubicBezTo>
                  <a:pt x="216760" y="29327"/>
                  <a:pt x="217419" y="29987"/>
                  <a:pt x="218263" y="29987"/>
                </a:cubicBezTo>
                <a:lnTo>
                  <a:pt x="218263" y="29987"/>
                </a:lnTo>
                <a:cubicBezTo>
                  <a:pt x="219106" y="29987"/>
                  <a:pt x="219802" y="29290"/>
                  <a:pt x="219802" y="28484"/>
                </a:cubicBezTo>
                <a:lnTo>
                  <a:pt x="219802" y="28484"/>
                </a:lnTo>
                <a:lnTo>
                  <a:pt x="219802" y="24525"/>
                </a:lnTo>
                <a:cubicBezTo>
                  <a:pt x="219802" y="21372"/>
                  <a:pt x="221305" y="19723"/>
                  <a:pt x="223468" y="19319"/>
                </a:cubicBezTo>
                <a:lnTo>
                  <a:pt x="223468" y="19319"/>
                </a:lnTo>
                <a:cubicBezTo>
                  <a:pt x="224128" y="19209"/>
                  <a:pt x="224678" y="18659"/>
                  <a:pt x="224678" y="17853"/>
                </a:cubicBezTo>
                <a:lnTo>
                  <a:pt x="224678" y="17853"/>
                </a:lnTo>
                <a:cubicBezTo>
                  <a:pt x="224678" y="16973"/>
                  <a:pt x="224128" y="16350"/>
                  <a:pt x="223138" y="16350"/>
                </a:cubicBezTo>
                <a:lnTo>
                  <a:pt x="223138" y="16350"/>
                </a:lnTo>
                <a:cubicBezTo>
                  <a:pt x="221818" y="16350"/>
                  <a:pt x="220499" y="17633"/>
                  <a:pt x="219802" y="19283"/>
                </a:cubicBezTo>
                <a:close/>
                <a:moveTo>
                  <a:pt x="171927" y="17120"/>
                </a:moveTo>
                <a:cubicBezTo>
                  <a:pt x="171450" y="17303"/>
                  <a:pt x="171084" y="17780"/>
                  <a:pt x="171084" y="18366"/>
                </a:cubicBezTo>
                <a:lnTo>
                  <a:pt x="171084" y="18366"/>
                </a:lnTo>
                <a:cubicBezTo>
                  <a:pt x="171084" y="19063"/>
                  <a:pt x="171670" y="19613"/>
                  <a:pt x="172367" y="19613"/>
                </a:cubicBezTo>
                <a:lnTo>
                  <a:pt x="172367" y="19613"/>
                </a:lnTo>
                <a:cubicBezTo>
                  <a:pt x="172513" y="19613"/>
                  <a:pt x="172660" y="19576"/>
                  <a:pt x="172843" y="19539"/>
                </a:cubicBezTo>
                <a:lnTo>
                  <a:pt x="172843" y="19539"/>
                </a:lnTo>
                <a:cubicBezTo>
                  <a:pt x="173686" y="19209"/>
                  <a:pt x="174639" y="18989"/>
                  <a:pt x="175812" y="18989"/>
                </a:cubicBezTo>
                <a:lnTo>
                  <a:pt x="175812" y="18989"/>
                </a:lnTo>
                <a:cubicBezTo>
                  <a:pt x="177939" y="18989"/>
                  <a:pt x="179112" y="20016"/>
                  <a:pt x="179112" y="21922"/>
                </a:cubicBezTo>
                <a:lnTo>
                  <a:pt x="179112" y="21922"/>
                </a:lnTo>
                <a:lnTo>
                  <a:pt x="179112" y="22252"/>
                </a:lnTo>
                <a:cubicBezTo>
                  <a:pt x="178085" y="21922"/>
                  <a:pt x="177022" y="21665"/>
                  <a:pt x="175519" y="21665"/>
                </a:cubicBezTo>
                <a:lnTo>
                  <a:pt x="175519" y="21665"/>
                </a:lnTo>
                <a:cubicBezTo>
                  <a:pt x="172257" y="21665"/>
                  <a:pt x="170021" y="23095"/>
                  <a:pt x="170021" y="25954"/>
                </a:cubicBezTo>
                <a:lnTo>
                  <a:pt x="170021" y="25954"/>
                </a:lnTo>
                <a:lnTo>
                  <a:pt x="170021" y="26028"/>
                </a:lnTo>
                <a:cubicBezTo>
                  <a:pt x="170021" y="28704"/>
                  <a:pt x="172257" y="30133"/>
                  <a:pt x="174749" y="30133"/>
                </a:cubicBezTo>
                <a:lnTo>
                  <a:pt x="174749" y="30133"/>
                </a:lnTo>
                <a:cubicBezTo>
                  <a:pt x="176802" y="30133"/>
                  <a:pt x="178159" y="29290"/>
                  <a:pt x="179075" y="28191"/>
                </a:cubicBezTo>
                <a:lnTo>
                  <a:pt x="179075" y="28191"/>
                </a:lnTo>
                <a:lnTo>
                  <a:pt x="179075" y="28704"/>
                </a:lnTo>
                <a:cubicBezTo>
                  <a:pt x="179075" y="29364"/>
                  <a:pt x="179698" y="29987"/>
                  <a:pt x="180578" y="29987"/>
                </a:cubicBezTo>
                <a:lnTo>
                  <a:pt x="180578" y="29987"/>
                </a:lnTo>
                <a:cubicBezTo>
                  <a:pt x="181421" y="29987"/>
                  <a:pt x="182044" y="29364"/>
                  <a:pt x="182044" y="28520"/>
                </a:cubicBezTo>
                <a:lnTo>
                  <a:pt x="182044" y="28520"/>
                </a:lnTo>
                <a:lnTo>
                  <a:pt x="182044" y="21959"/>
                </a:lnTo>
                <a:cubicBezTo>
                  <a:pt x="182044" y="20199"/>
                  <a:pt x="181604" y="18806"/>
                  <a:pt x="180615" y="17853"/>
                </a:cubicBezTo>
                <a:lnTo>
                  <a:pt x="180615" y="17853"/>
                </a:lnTo>
                <a:cubicBezTo>
                  <a:pt x="179698" y="16900"/>
                  <a:pt x="178195" y="16350"/>
                  <a:pt x="176216" y="16350"/>
                </a:cubicBezTo>
                <a:lnTo>
                  <a:pt x="176216" y="16350"/>
                </a:lnTo>
                <a:cubicBezTo>
                  <a:pt x="174456" y="16350"/>
                  <a:pt x="173173" y="16643"/>
                  <a:pt x="171927" y="17120"/>
                </a:cubicBezTo>
                <a:moveTo>
                  <a:pt x="172990" y="25881"/>
                </a:moveTo>
                <a:lnTo>
                  <a:pt x="172990" y="25844"/>
                </a:lnTo>
                <a:cubicBezTo>
                  <a:pt x="172990" y="24451"/>
                  <a:pt x="174163" y="23608"/>
                  <a:pt x="176142" y="23608"/>
                </a:cubicBezTo>
                <a:lnTo>
                  <a:pt x="176142" y="23608"/>
                </a:lnTo>
                <a:cubicBezTo>
                  <a:pt x="177352" y="23608"/>
                  <a:pt x="178379" y="23865"/>
                  <a:pt x="179148" y="24158"/>
                </a:cubicBezTo>
                <a:lnTo>
                  <a:pt x="179148" y="24158"/>
                </a:lnTo>
                <a:lnTo>
                  <a:pt x="179148" y="25075"/>
                </a:lnTo>
                <a:cubicBezTo>
                  <a:pt x="179148" y="26761"/>
                  <a:pt x="177609" y="27897"/>
                  <a:pt x="175593" y="27897"/>
                </a:cubicBezTo>
                <a:lnTo>
                  <a:pt x="175593" y="27897"/>
                </a:lnTo>
                <a:cubicBezTo>
                  <a:pt x="174126" y="27897"/>
                  <a:pt x="172990" y="27164"/>
                  <a:pt x="172990" y="25881"/>
                </a:cubicBezTo>
                <a:moveTo>
                  <a:pt x="52348" y="19283"/>
                </a:moveTo>
                <a:lnTo>
                  <a:pt x="52348" y="17926"/>
                </a:lnTo>
                <a:cubicBezTo>
                  <a:pt x="52348" y="17047"/>
                  <a:pt x="51651" y="16387"/>
                  <a:pt x="50808" y="16387"/>
                </a:cubicBezTo>
                <a:lnTo>
                  <a:pt x="50808" y="16387"/>
                </a:lnTo>
                <a:cubicBezTo>
                  <a:pt x="49965" y="16387"/>
                  <a:pt x="49305" y="17047"/>
                  <a:pt x="49305" y="17926"/>
                </a:cubicBezTo>
                <a:lnTo>
                  <a:pt x="49305" y="17926"/>
                </a:lnTo>
                <a:lnTo>
                  <a:pt x="49305" y="28484"/>
                </a:lnTo>
                <a:cubicBezTo>
                  <a:pt x="49305" y="29327"/>
                  <a:pt x="49965" y="29987"/>
                  <a:pt x="50808" y="29987"/>
                </a:cubicBezTo>
                <a:lnTo>
                  <a:pt x="50808" y="29987"/>
                </a:lnTo>
                <a:cubicBezTo>
                  <a:pt x="51651" y="29987"/>
                  <a:pt x="52348" y="29290"/>
                  <a:pt x="52348" y="28484"/>
                </a:cubicBezTo>
                <a:lnTo>
                  <a:pt x="52348" y="28484"/>
                </a:lnTo>
                <a:lnTo>
                  <a:pt x="52348" y="24525"/>
                </a:lnTo>
                <a:cubicBezTo>
                  <a:pt x="52348" y="21372"/>
                  <a:pt x="53851" y="19723"/>
                  <a:pt x="56014" y="19319"/>
                </a:cubicBezTo>
                <a:lnTo>
                  <a:pt x="56014" y="19319"/>
                </a:lnTo>
                <a:cubicBezTo>
                  <a:pt x="56674" y="19209"/>
                  <a:pt x="57223" y="18659"/>
                  <a:pt x="57223" y="17853"/>
                </a:cubicBezTo>
                <a:lnTo>
                  <a:pt x="57223" y="17853"/>
                </a:lnTo>
                <a:cubicBezTo>
                  <a:pt x="57223" y="16973"/>
                  <a:pt x="56674" y="16350"/>
                  <a:pt x="55721" y="16350"/>
                </a:cubicBezTo>
                <a:lnTo>
                  <a:pt x="55721" y="16350"/>
                </a:lnTo>
                <a:cubicBezTo>
                  <a:pt x="54364" y="16350"/>
                  <a:pt x="53044" y="17633"/>
                  <a:pt x="52348" y="19283"/>
                </a:cubicBezTo>
                <a:close/>
                <a:moveTo>
                  <a:pt x="58616" y="17926"/>
                </a:moveTo>
                <a:lnTo>
                  <a:pt x="58616" y="28484"/>
                </a:lnTo>
                <a:cubicBezTo>
                  <a:pt x="58616" y="29327"/>
                  <a:pt x="59313" y="29987"/>
                  <a:pt x="60156" y="29987"/>
                </a:cubicBezTo>
                <a:lnTo>
                  <a:pt x="60156" y="29987"/>
                </a:lnTo>
                <a:cubicBezTo>
                  <a:pt x="60999" y="29987"/>
                  <a:pt x="61696" y="29327"/>
                  <a:pt x="61696" y="28484"/>
                </a:cubicBezTo>
                <a:lnTo>
                  <a:pt x="61696" y="28484"/>
                </a:lnTo>
                <a:lnTo>
                  <a:pt x="61696" y="17926"/>
                </a:lnTo>
                <a:cubicBezTo>
                  <a:pt x="61696" y="17047"/>
                  <a:pt x="60999" y="16387"/>
                  <a:pt x="60156" y="16387"/>
                </a:cubicBezTo>
                <a:lnTo>
                  <a:pt x="60156" y="16387"/>
                </a:lnTo>
                <a:cubicBezTo>
                  <a:pt x="59276" y="16387"/>
                  <a:pt x="58616" y="17047"/>
                  <a:pt x="58616" y="17926"/>
                </a:cubicBezTo>
                <a:moveTo>
                  <a:pt x="244363" y="65252"/>
                </a:moveTo>
                <a:lnTo>
                  <a:pt x="246159" y="65252"/>
                </a:lnTo>
                <a:lnTo>
                  <a:pt x="246159" y="53521"/>
                </a:lnTo>
                <a:lnTo>
                  <a:pt x="244363" y="53521"/>
                </a:lnTo>
                <a:close/>
                <a:moveTo>
                  <a:pt x="207082" y="55281"/>
                </a:moveTo>
                <a:lnTo>
                  <a:pt x="208878" y="55281"/>
                </a:lnTo>
                <a:lnTo>
                  <a:pt x="208878" y="53521"/>
                </a:lnTo>
                <a:lnTo>
                  <a:pt x="207082" y="53521"/>
                </a:lnTo>
                <a:close/>
                <a:moveTo>
                  <a:pt x="197587" y="53521"/>
                </a:moveTo>
                <a:lnTo>
                  <a:pt x="197587" y="65252"/>
                </a:lnTo>
                <a:lnTo>
                  <a:pt x="199457" y="65252"/>
                </a:lnTo>
                <a:lnTo>
                  <a:pt x="199457" y="55171"/>
                </a:lnTo>
                <a:lnTo>
                  <a:pt x="200557" y="55171"/>
                </a:lnTo>
                <a:cubicBezTo>
                  <a:pt x="200813" y="55171"/>
                  <a:pt x="200997" y="55171"/>
                  <a:pt x="201217" y="55171"/>
                </a:cubicBezTo>
                <a:lnTo>
                  <a:pt x="201217" y="55171"/>
                </a:lnTo>
                <a:cubicBezTo>
                  <a:pt x="202830" y="55207"/>
                  <a:pt x="203636" y="55867"/>
                  <a:pt x="203636" y="57114"/>
                </a:cubicBezTo>
                <a:lnTo>
                  <a:pt x="203636" y="57114"/>
                </a:lnTo>
                <a:cubicBezTo>
                  <a:pt x="203636" y="57187"/>
                  <a:pt x="203636" y="57224"/>
                  <a:pt x="203636" y="57260"/>
                </a:cubicBezTo>
                <a:lnTo>
                  <a:pt x="203636" y="57260"/>
                </a:lnTo>
                <a:cubicBezTo>
                  <a:pt x="203636" y="58433"/>
                  <a:pt x="203013" y="59203"/>
                  <a:pt x="201217" y="59203"/>
                </a:cubicBezTo>
                <a:lnTo>
                  <a:pt x="201217" y="59203"/>
                </a:lnTo>
                <a:cubicBezTo>
                  <a:pt x="201033" y="59203"/>
                  <a:pt x="200887" y="59203"/>
                  <a:pt x="200703" y="59203"/>
                </a:cubicBezTo>
                <a:lnTo>
                  <a:pt x="200703" y="59203"/>
                </a:lnTo>
                <a:cubicBezTo>
                  <a:pt x="200703" y="59680"/>
                  <a:pt x="200703" y="60486"/>
                  <a:pt x="200703" y="60779"/>
                </a:cubicBezTo>
                <a:lnTo>
                  <a:pt x="200703" y="60779"/>
                </a:lnTo>
                <a:cubicBezTo>
                  <a:pt x="200887" y="60816"/>
                  <a:pt x="201033" y="60816"/>
                  <a:pt x="201217" y="60816"/>
                </a:cubicBezTo>
                <a:lnTo>
                  <a:pt x="201217" y="60816"/>
                </a:lnTo>
                <a:cubicBezTo>
                  <a:pt x="203783" y="60816"/>
                  <a:pt x="205579" y="59790"/>
                  <a:pt x="205579" y="57260"/>
                </a:cubicBezTo>
                <a:lnTo>
                  <a:pt x="205579" y="57260"/>
                </a:lnTo>
                <a:cubicBezTo>
                  <a:pt x="205579" y="57224"/>
                  <a:pt x="205579" y="57187"/>
                  <a:pt x="205579" y="57114"/>
                </a:cubicBezTo>
                <a:lnTo>
                  <a:pt x="205579" y="57114"/>
                </a:lnTo>
                <a:cubicBezTo>
                  <a:pt x="205579" y="54511"/>
                  <a:pt x="203599" y="53521"/>
                  <a:pt x="200777" y="53521"/>
                </a:cubicBezTo>
                <a:lnTo>
                  <a:pt x="200777" y="53521"/>
                </a:lnTo>
                <a:close/>
                <a:moveTo>
                  <a:pt x="229187" y="54951"/>
                </a:moveTo>
                <a:lnTo>
                  <a:pt x="229187" y="63016"/>
                </a:lnTo>
                <a:cubicBezTo>
                  <a:pt x="229187" y="64555"/>
                  <a:pt x="229957" y="65252"/>
                  <a:pt x="231679" y="65252"/>
                </a:cubicBezTo>
                <a:lnTo>
                  <a:pt x="231679" y="65252"/>
                </a:lnTo>
                <a:lnTo>
                  <a:pt x="233989" y="65252"/>
                </a:lnTo>
                <a:lnTo>
                  <a:pt x="233989" y="63859"/>
                </a:lnTo>
                <a:lnTo>
                  <a:pt x="232266" y="63859"/>
                </a:lnTo>
                <a:cubicBezTo>
                  <a:pt x="231533" y="63859"/>
                  <a:pt x="231020" y="63822"/>
                  <a:pt x="231020" y="63016"/>
                </a:cubicBezTo>
                <a:lnTo>
                  <a:pt x="231020" y="63016"/>
                </a:lnTo>
                <a:lnTo>
                  <a:pt x="231020" y="57957"/>
                </a:lnTo>
                <a:lnTo>
                  <a:pt x="233989" y="57957"/>
                </a:lnTo>
                <a:lnTo>
                  <a:pt x="233989" y="56564"/>
                </a:lnTo>
                <a:lnTo>
                  <a:pt x="231020" y="56564"/>
                </a:lnTo>
                <a:lnTo>
                  <a:pt x="231020" y="54694"/>
                </a:lnTo>
                <a:close/>
                <a:moveTo>
                  <a:pt x="235052" y="60376"/>
                </a:moveTo>
                <a:lnTo>
                  <a:pt x="235052" y="61329"/>
                </a:lnTo>
                <a:cubicBezTo>
                  <a:pt x="235052" y="63749"/>
                  <a:pt x="236555" y="65252"/>
                  <a:pt x="238938" y="65252"/>
                </a:cubicBezTo>
                <a:lnTo>
                  <a:pt x="238938" y="65252"/>
                </a:lnTo>
                <a:cubicBezTo>
                  <a:pt x="238974" y="65252"/>
                  <a:pt x="239414" y="65252"/>
                  <a:pt x="239598" y="65252"/>
                </a:cubicBezTo>
                <a:lnTo>
                  <a:pt x="239598" y="65252"/>
                </a:lnTo>
                <a:lnTo>
                  <a:pt x="239598" y="63785"/>
                </a:lnTo>
                <a:cubicBezTo>
                  <a:pt x="239524" y="63785"/>
                  <a:pt x="238974" y="63785"/>
                  <a:pt x="238938" y="63785"/>
                </a:cubicBezTo>
                <a:lnTo>
                  <a:pt x="238938" y="63785"/>
                </a:lnTo>
                <a:cubicBezTo>
                  <a:pt x="237618" y="63785"/>
                  <a:pt x="236775" y="62796"/>
                  <a:pt x="236775" y="61329"/>
                </a:cubicBezTo>
                <a:lnTo>
                  <a:pt x="236775" y="61329"/>
                </a:lnTo>
                <a:lnTo>
                  <a:pt x="236775" y="60376"/>
                </a:lnTo>
                <a:cubicBezTo>
                  <a:pt x="236775" y="58873"/>
                  <a:pt x="237618" y="57884"/>
                  <a:pt x="238938" y="57884"/>
                </a:cubicBezTo>
                <a:lnTo>
                  <a:pt x="238938" y="57884"/>
                </a:lnTo>
                <a:cubicBezTo>
                  <a:pt x="239524" y="57884"/>
                  <a:pt x="240404" y="57920"/>
                  <a:pt x="240697" y="57993"/>
                </a:cubicBezTo>
                <a:lnTo>
                  <a:pt x="240697" y="57993"/>
                </a:lnTo>
                <a:lnTo>
                  <a:pt x="240807" y="57993"/>
                </a:lnTo>
                <a:lnTo>
                  <a:pt x="240807" y="65252"/>
                </a:lnTo>
                <a:lnTo>
                  <a:pt x="242604" y="65252"/>
                </a:lnTo>
                <a:lnTo>
                  <a:pt x="242604" y="57150"/>
                </a:lnTo>
                <a:cubicBezTo>
                  <a:pt x="242604" y="56967"/>
                  <a:pt x="242604" y="56930"/>
                  <a:pt x="242274" y="56820"/>
                </a:cubicBezTo>
                <a:lnTo>
                  <a:pt x="242274" y="56820"/>
                </a:lnTo>
                <a:cubicBezTo>
                  <a:pt x="241394" y="56600"/>
                  <a:pt x="239964" y="56454"/>
                  <a:pt x="238938" y="56454"/>
                </a:cubicBezTo>
                <a:lnTo>
                  <a:pt x="238938" y="56454"/>
                </a:lnTo>
                <a:cubicBezTo>
                  <a:pt x="236555" y="56454"/>
                  <a:pt x="235052" y="57920"/>
                  <a:pt x="235052" y="60376"/>
                </a:cubicBezTo>
                <a:close/>
                <a:moveTo>
                  <a:pt x="219839" y="60340"/>
                </a:moveTo>
                <a:lnTo>
                  <a:pt x="219839" y="61696"/>
                </a:lnTo>
                <a:cubicBezTo>
                  <a:pt x="219839" y="63895"/>
                  <a:pt x="221489" y="65472"/>
                  <a:pt x="223835" y="65472"/>
                </a:cubicBezTo>
                <a:lnTo>
                  <a:pt x="223835" y="65472"/>
                </a:lnTo>
                <a:cubicBezTo>
                  <a:pt x="226181" y="65472"/>
                  <a:pt x="227794" y="63895"/>
                  <a:pt x="227794" y="61696"/>
                </a:cubicBezTo>
                <a:lnTo>
                  <a:pt x="227794" y="61696"/>
                </a:lnTo>
                <a:lnTo>
                  <a:pt x="227794" y="60340"/>
                </a:lnTo>
                <a:cubicBezTo>
                  <a:pt x="227794" y="58103"/>
                  <a:pt x="226181" y="56564"/>
                  <a:pt x="223835" y="56564"/>
                </a:cubicBezTo>
                <a:lnTo>
                  <a:pt x="223835" y="56564"/>
                </a:lnTo>
                <a:cubicBezTo>
                  <a:pt x="221489" y="56564"/>
                  <a:pt x="219839" y="58103"/>
                  <a:pt x="219839" y="60340"/>
                </a:cubicBezTo>
                <a:close/>
                <a:moveTo>
                  <a:pt x="221562" y="61696"/>
                </a:moveTo>
                <a:lnTo>
                  <a:pt x="221562" y="60340"/>
                </a:lnTo>
                <a:cubicBezTo>
                  <a:pt x="221562" y="59057"/>
                  <a:pt x="222332" y="57993"/>
                  <a:pt x="223835" y="57993"/>
                </a:cubicBezTo>
                <a:lnTo>
                  <a:pt x="223835" y="57993"/>
                </a:lnTo>
                <a:cubicBezTo>
                  <a:pt x="225228" y="57993"/>
                  <a:pt x="226107" y="59057"/>
                  <a:pt x="226107" y="60340"/>
                </a:cubicBezTo>
                <a:lnTo>
                  <a:pt x="226107" y="60340"/>
                </a:lnTo>
                <a:lnTo>
                  <a:pt x="226107" y="61696"/>
                </a:lnTo>
                <a:cubicBezTo>
                  <a:pt x="226107" y="62979"/>
                  <a:pt x="225228" y="64042"/>
                  <a:pt x="223835" y="64042"/>
                </a:cubicBezTo>
                <a:lnTo>
                  <a:pt x="223835" y="64042"/>
                </a:lnTo>
                <a:cubicBezTo>
                  <a:pt x="222368" y="64042"/>
                  <a:pt x="221562" y="62979"/>
                  <a:pt x="221562" y="61696"/>
                </a:cubicBezTo>
                <a:close/>
                <a:moveTo>
                  <a:pt x="217639" y="56564"/>
                </a:moveTo>
                <a:lnTo>
                  <a:pt x="215403" y="63529"/>
                </a:lnTo>
                <a:cubicBezTo>
                  <a:pt x="215330" y="63822"/>
                  <a:pt x="215257" y="64005"/>
                  <a:pt x="215000" y="64005"/>
                </a:cubicBezTo>
                <a:lnTo>
                  <a:pt x="215000" y="64005"/>
                </a:lnTo>
                <a:cubicBezTo>
                  <a:pt x="214743" y="64005"/>
                  <a:pt x="214670" y="63859"/>
                  <a:pt x="214560" y="63529"/>
                </a:cubicBezTo>
                <a:lnTo>
                  <a:pt x="214560" y="63529"/>
                </a:lnTo>
                <a:lnTo>
                  <a:pt x="212397" y="56564"/>
                </a:lnTo>
                <a:lnTo>
                  <a:pt x="210234" y="56564"/>
                </a:lnTo>
                <a:lnTo>
                  <a:pt x="210234" y="57847"/>
                </a:lnTo>
                <a:lnTo>
                  <a:pt x="211078" y="57847"/>
                </a:lnTo>
                <a:lnTo>
                  <a:pt x="213167" y="64079"/>
                </a:lnTo>
                <a:cubicBezTo>
                  <a:pt x="213497" y="65032"/>
                  <a:pt x="214047" y="65472"/>
                  <a:pt x="215000" y="65472"/>
                </a:cubicBezTo>
                <a:lnTo>
                  <a:pt x="215000" y="65472"/>
                </a:lnTo>
                <a:cubicBezTo>
                  <a:pt x="215623" y="65472"/>
                  <a:pt x="216393" y="65288"/>
                  <a:pt x="216833" y="64079"/>
                </a:cubicBezTo>
                <a:lnTo>
                  <a:pt x="216833" y="64079"/>
                </a:lnTo>
                <a:lnTo>
                  <a:pt x="219362" y="56564"/>
                </a:lnTo>
                <a:close/>
                <a:moveTo>
                  <a:pt x="207082" y="65252"/>
                </a:moveTo>
                <a:lnTo>
                  <a:pt x="208878" y="65252"/>
                </a:lnTo>
                <a:lnTo>
                  <a:pt x="208878" y="56564"/>
                </a:lnTo>
                <a:lnTo>
                  <a:pt x="207082" y="56564"/>
                </a:lnTo>
                <a:close/>
                <a:moveTo>
                  <a:pt x="184940" y="59093"/>
                </a:moveTo>
                <a:lnTo>
                  <a:pt x="184940" y="65252"/>
                </a:lnTo>
                <a:lnTo>
                  <a:pt x="185637" y="65252"/>
                </a:lnTo>
                <a:lnTo>
                  <a:pt x="185637" y="64592"/>
                </a:lnTo>
                <a:cubicBezTo>
                  <a:pt x="185967" y="65032"/>
                  <a:pt x="186517" y="65362"/>
                  <a:pt x="187140" y="65362"/>
                </a:cubicBezTo>
                <a:lnTo>
                  <a:pt x="187140" y="65362"/>
                </a:lnTo>
                <a:cubicBezTo>
                  <a:pt x="188313" y="65362"/>
                  <a:pt x="189119" y="64482"/>
                  <a:pt x="189119" y="63016"/>
                </a:cubicBezTo>
                <a:lnTo>
                  <a:pt x="189119" y="63016"/>
                </a:lnTo>
                <a:cubicBezTo>
                  <a:pt x="189119" y="61586"/>
                  <a:pt x="188313" y="60670"/>
                  <a:pt x="187140" y="60670"/>
                </a:cubicBezTo>
                <a:lnTo>
                  <a:pt x="187140" y="60670"/>
                </a:lnTo>
                <a:cubicBezTo>
                  <a:pt x="186553" y="60670"/>
                  <a:pt x="186003" y="60963"/>
                  <a:pt x="185637" y="61476"/>
                </a:cubicBezTo>
                <a:lnTo>
                  <a:pt x="185637" y="61476"/>
                </a:lnTo>
                <a:lnTo>
                  <a:pt x="185637" y="59093"/>
                </a:lnTo>
                <a:close/>
                <a:moveTo>
                  <a:pt x="185637" y="64042"/>
                </a:moveTo>
                <a:lnTo>
                  <a:pt x="185637" y="62026"/>
                </a:lnTo>
                <a:cubicBezTo>
                  <a:pt x="185893" y="61623"/>
                  <a:pt x="186443" y="61293"/>
                  <a:pt x="186993" y="61293"/>
                </a:cubicBezTo>
                <a:lnTo>
                  <a:pt x="186993" y="61293"/>
                </a:lnTo>
                <a:cubicBezTo>
                  <a:pt x="187873" y="61293"/>
                  <a:pt x="188423" y="62026"/>
                  <a:pt x="188423" y="63016"/>
                </a:cubicBezTo>
                <a:lnTo>
                  <a:pt x="188423" y="63016"/>
                </a:lnTo>
                <a:cubicBezTo>
                  <a:pt x="188423" y="64005"/>
                  <a:pt x="187873" y="64739"/>
                  <a:pt x="186993" y="64739"/>
                </a:cubicBezTo>
                <a:lnTo>
                  <a:pt x="186993" y="64739"/>
                </a:lnTo>
                <a:cubicBezTo>
                  <a:pt x="186443" y="64739"/>
                  <a:pt x="185893" y="64409"/>
                  <a:pt x="185637" y="64042"/>
                </a:cubicBezTo>
                <a:close/>
                <a:moveTo>
                  <a:pt x="193298" y="60779"/>
                </a:moveTo>
                <a:lnTo>
                  <a:pt x="191832" y="64445"/>
                </a:lnTo>
                <a:lnTo>
                  <a:pt x="190329" y="60779"/>
                </a:lnTo>
                <a:lnTo>
                  <a:pt x="189596" y="60779"/>
                </a:lnTo>
                <a:lnTo>
                  <a:pt x="191466" y="65288"/>
                </a:lnTo>
                <a:lnTo>
                  <a:pt x="191172" y="65948"/>
                </a:lnTo>
                <a:cubicBezTo>
                  <a:pt x="190989" y="66352"/>
                  <a:pt x="190806" y="66425"/>
                  <a:pt x="190512" y="66425"/>
                </a:cubicBezTo>
                <a:lnTo>
                  <a:pt x="190512" y="66425"/>
                </a:lnTo>
                <a:cubicBezTo>
                  <a:pt x="190402" y="66425"/>
                  <a:pt x="190219" y="66425"/>
                  <a:pt x="190109" y="66352"/>
                </a:cubicBezTo>
                <a:lnTo>
                  <a:pt x="190109" y="66352"/>
                </a:lnTo>
                <a:lnTo>
                  <a:pt x="189999" y="66975"/>
                </a:lnTo>
                <a:cubicBezTo>
                  <a:pt x="190146" y="67011"/>
                  <a:pt x="190366" y="67048"/>
                  <a:pt x="190512" y="67048"/>
                </a:cubicBezTo>
                <a:lnTo>
                  <a:pt x="190512" y="67048"/>
                </a:lnTo>
                <a:cubicBezTo>
                  <a:pt x="191099" y="67048"/>
                  <a:pt x="191575" y="66791"/>
                  <a:pt x="191832" y="66168"/>
                </a:cubicBezTo>
                <a:lnTo>
                  <a:pt x="191832" y="66168"/>
                </a:lnTo>
                <a:lnTo>
                  <a:pt x="194068" y="60779"/>
                </a:lnTo>
                <a:close/>
                <a:moveTo>
                  <a:pt x="247003" y="64482"/>
                </a:moveTo>
                <a:cubicBezTo>
                  <a:pt x="247003" y="64922"/>
                  <a:pt x="247332" y="65252"/>
                  <a:pt x="247772" y="65252"/>
                </a:cubicBezTo>
                <a:lnTo>
                  <a:pt x="247772" y="65252"/>
                </a:lnTo>
                <a:cubicBezTo>
                  <a:pt x="248176" y="65252"/>
                  <a:pt x="248542" y="64922"/>
                  <a:pt x="248542" y="64482"/>
                </a:cubicBezTo>
                <a:lnTo>
                  <a:pt x="248542" y="64482"/>
                </a:lnTo>
                <a:cubicBezTo>
                  <a:pt x="248542" y="64079"/>
                  <a:pt x="248176" y="63749"/>
                  <a:pt x="247772" y="63749"/>
                </a:cubicBezTo>
                <a:lnTo>
                  <a:pt x="247772" y="63749"/>
                </a:lnTo>
                <a:cubicBezTo>
                  <a:pt x="247332" y="63749"/>
                  <a:pt x="247003" y="64079"/>
                  <a:pt x="247003" y="64482"/>
                </a:cubicBezTo>
                <a:close/>
                <a:moveTo>
                  <a:pt x="247113" y="64482"/>
                </a:moveTo>
                <a:cubicBezTo>
                  <a:pt x="247113" y="64152"/>
                  <a:pt x="247406" y="63859"/>
                  <a:pt x="247772" y="63859"/>
                </a:cubicBezTo>
                <a:lnTo>
                  <a:pt x="247772" y="63859"/>
                </a:lnTo>
                <a:cubicBezTo>
                  <a:pt x="248139" y="63859"/>
                  <a:pt x="248432" y="64152"/>
                  <a:pt x="248432" y="64482"/>
                </a:cubicBezTo>
                <a:lnTo>
                  <a:pt x="248432" y="64482"/>
                </a:lnTo>
                <a:cubicBezTo>
                  <a:pt x="248432" y="64849"/>
                  <a:pt x="248139" y="65142"/>
                  <a:pt x="247772" y="65142"/>
                </a:cubicBezTo>
                <a:lnTo>
                  <a:pt x="247772" y="65142"/>
                </a:lnTo>
                <a:cubicBezTo>
                  <a:pt x="247406" y="65142"/>
                  <a:pt x="247113" y="64849"/>
                  <a:pt x="247113" y="64482"/>
                </a:cubicBezTo>
                <a:close/>
                <a:moveTo>
                  <a:pt x="247516" y="64079"/>
                </a:moveTo>
                <a:lnTo>
                  <a:pt x="247516" y="64885"/>
                </a:lnTo>
                <a:lnTo>
                  <a:pt x="247589" y="64885"/>
                </a:lnTo>
                <a:lnTo>
                  <a:pt x="247589" y="64592"/>
                </a:lnTo>
                <a:lnTo>
                  <a:pt x="247809" y="64592"/>
                </a:lnTo>
                <a:lnTo>
                  <a:pt x="247992" y="64885"/>
                </a:lnTo>
                <a:lnTo>
                  <a:pt x="248102" y="64885"/>
                </a:lnTo>
                <a:lnTo>
                  <a:pt x="247882" y="64555"/>
                </a:lnTo>
                <a:cubicBezTo>
                  <a:pt x="247992" y="64519"/>
                  <a:pt x="248066" y="64445"/>
                  <a:pt x="248066" y="64335"/>
                </a:cubicBezTo>
                <a:lnTo>
                  <a:pt x="248066" y="64335"/>
                </a:lnTo>
                <a:cubicBezTo>
                  <a:pt x="248066" y="64189"/>
                  <a:pt x="247956" y="64079"/>
                  <a:pt x="247736" y="64079"/>
                </a:cubicBezTo>
                <a:lnTo>
                  <a:pt x="247736" y="64079"/>
                </a:lnTo>
                <a:close/>
                <a:moveTo>
                  <a:pt x="247589" y="64152"/>
                </a:moveTo>
                <a:lnTo>
                  <a:pt x="247736" y="64152"/>
                </a:lnTo>
                <a:cubicBezTo>
                  <a:pt x="247882" y="64152"/>
                  <a:pt x="247956" y="64225"/>
                  <a:pt x="247956" y="64335"/>
                </a:cubicBezTo>
                <a:lnTo>
                  <a:pt x="247956" y="64335"/>
                </a:lnTo>
                <a:cubicBezTo>
                  <a:pt x="247956" y="64445"/>
                  <a:pt x="247882" y="64519"/>
                  <a:pt x="247736" y="64519"/>
                </a:cubicBezTo>
                <a:lnTo>
                  <a:pt x="247736" y="64519"/>
                </a:lnTo>
                <a:lnTo>
                  <a:pt x="247589" y="64519"/>
                </a:lnTo>
                <a:close/>
              </a:path>
            </a:pathLst>
          </a:custGeom>
          <a:solidFill>
            <a:srgbClr val="FFFFFF"/>
          </a:solidFill>
          <a:ln>
            <a:noFill/>
          </a:ln>
        </p:spPr>
        <p:txBody>
          <a:bodyPr spcFirstLastPara="1" wrap="square" lIns="121897" tIns="121897" rIns="121897" bIns="121897" anchor="ctr" anchorCtr="0">
            <a:noAutofit/>
          </a:bodyPr>
          <a:lstStyle/>
          <a:p>
            <a:endParaRPr/>
          </a:p>
        </p:txBody>
      </p:sp>
      <p:sp>
        <p:nvSpPr>
          <p:cNvPr id="909" name="Shape 909"/>
          <p:cNvSpPr txBox="1"/>
          <p:nvPr/>
        </p:nvSpPr>
        <p:spPr>
          <a:xfrm>
            <a:off x="837933" y="3073480"/>
            <a:ext cx="3731200" cy="1309200"/>
          </a:xfrm>
          <a:prstGeom prst="rect">
            <a:avLst/>
          </a:prstGeom>
          <a:noFill/>
          <a:ln>
            <a:noFill/>
          </a:ln>
          <a:effectLst>
            <a:outerShdw blurRad="71438" dist="9525" dir="5400000" algn="bl" rotWithShape="0">
              <a:srgbClr val="000000">
                <a:alpha val="87000"/>
              </a:srgbClr>
            </a:outerShdw>
          </a:effectLst>
        </p:spPr>
        <p:txBody>
          <a:bodyPr spcFirstLastPara="1" wrap="square" lIns="121897" tIns="121897" rIns="121897" bIns="121897" anchor="t" anchorCtr="0">
            <a:noAutofit/>
          </a:bodyPr>
          <a:lstStyle/>
          <a:p>
            <a:pPr>
              <a:lnSpc>
                <a:spcPct val="115000"/>
              </a:lnSpc>
              <a:spcAft>
                <a:spcPts val="2000"/>
              </a:spcAft>
            </a:pPr>
            <a:r>
              <a:rPr lang="en" sz="2400" b="1">
                <a:solidFill>
                  <a:srgbClr val="FFFFFF"/>
                </a:solidFill>
                <a:latin typeface="Proxima Nova"/>
                <a:ea typeface="Proxima Nova"/>
                <a:cs typeface="Proxima Nova"/>
                <a:sym typeface="Proxima Nova"/>
              </a:rPr>
              <a:t>September 24–27, 2018</a:t>
            </a:r>
            <a:r>
              <a:rPr lang="en" sz="2400">
                <a:solidFill>
                  <a:srgbClr val="FFFFFF"/>
                </a:solidFill>
                <a:latin typeface="Proxima Nova"/>
                <a:ea typeface="Proxima Nova"/>
                <a:cs typeface="Proxima Nova"/>
                <a:sym typeface="Proxima Nova"/>
              </a:rPr>
              <a:t/>
            </a:r>
            <a:br>
              <a:rPr lang="en" sz="2400">
                <a:solidFill>
                  <a:srgbClr val="FFFFFF"/>
                </a:solidFill>
                <a:latin typeface="Proxima Nova"/>
                <a:ea typeface="Proxima Nova"/>
                <a:cs typeface="Proxima Nova"/>
                <a:sym typeface="Proxima Nova"/>
              </a:rPr>
            </a:br>
            <a:r>
              <a:rPr lang="en" sz="2400">
                <a:solidFill>
                  <a:srgbClr val="FFFFFF"/>
                </a:solidFill>
                <a:latin typeface="Proxima Nova"/>
                <a:ea typeface="Proxima Nova"/>
                <a:cs typeface="Proxima Nova"/>
                <a:sym typeface="Proxima Nova"/>
              </a:rPr>
              <a:t>Washington DC</a:t>
            </a:r>
            <a:br>
              <a:rPr lang="en" sz="2400">
                <a:solidFill>
                  <a:srgbClr val="FFFFFF"/>
                </a:solidFill>
                <a:latin typeface="Proxima Nova"/>
                <a:ea typeface="Proxima Nova"/>
                <a:cs typeface="Proxima Nova"/>
                <a:sym typeface="Proxima Nova"/>
              </a:rPr>
            </a:br>
            <a:r>
              <a:rPr lang="en" sz="2400">
                <a:solidFill>
                  <a:srgbClr val="FFFFFF"/>
                </a:solidFill>
                <a:latin typeface="Proxima Nova"/>
                <a:ea typeface="Proxima Nova"/>
                <a:cs typeface="Proxima Nova"/>
                <a:sym typeface="Proxima Nova"/>
              </a:rPr>
              <a:t>Gaylord, National Harbor</a:t>
            </a:r>
            <a:endParaRPr sz="2400">
              <a:solidFill>
                <a:srgbClr val="FFFFFF"/>
              </a:solidFill>
              <a:latin typeface="Proxima Nova"/>
              <a:ea typeface="Proxima Nova"/>
              <a:cs typeface="Proxima Nova"/>
              <a:sym typeface="Proxima Nova"/>
            </a:endParaRPr>
          </a:p>
        </p:txBody>
      </p:sp>
      <p:sp>
        <p:nvSpPr>
          <p:cNvPr id="910" name="Shape 910"/>
          <p:cNvSpPr txBox="1"/>
          <p:nvPr/>
        </p:nvSpPr>
        <p:spPr>
          <a:xfrm>
            <a:off x="9213766" y="4059433"/>
            <a:ext cx="2511573" cy="706400"/>
          </a:xfrm>
          <a:prstGeom prst="rect">
            <a:avLst/>
          </a:prstGeom>
          <a:noFill/>
          <a:ln>
            <a:noFill/>
          </a:ln>
        </p:spPr>
        <p:txBody>
          <a:bodyPr spcFirstLastPara="1" wrap="square" lIns="121897" tIns="121897" rIns="121897" bIns="121897" anchor="t" anchorCtr="0">
            <a:noAutofit/>
          </a:bodyPr>
          <a:lstStyle/>
          <a:p>
            <a:pPr>
              <a:lnSpc>
                <a:spcPct val="115000"/>
              </a:lnSpc>
            </a:pPr>
            <a:r>
              <a:rPr lang="en" sz="2400" b="1" dirty="0">
                <a:solidFill>
                  <a:srgbClr val="1AB9A5"/>
                </a:solidFill>
                <a:latin typeface="Proxima Nova"/>
                <a:ea typeface="Proxima Nova"/>
                <a:cs typeface="Proxima Nova"/>
                <a:sym typeface="Proxima Nova"/>
              </a:rPr>
              <a:t>Discount Code</a:t>
            </a:r>
            <a:endParaRPr sz="2400" dirty="0">
              <a:solidFill>
                <a:srgbClr val="FFFFFF"/>
              </a:solidFill>
              <a:latin typeface="Proxima Nova"/>
              <a:ea typeface="Proxima Nova"/>
              <a:cs typeface="Proxima Nova"/>
              <a:sym typeface="Proxima Nova"/>
            </a:endParaRPr>
          </a:p>
          <a:p>
            <a:pPr>
              <a:lnSpc>
                <a:spcPct val="115000"/>
              </a:lnSpc>
              <a:spcBef>
                <a:spcPts val="2000"/>
              </a:spcBef>
              <a:spcAft>
                <a:spcPts val="2000"/>
              </a:spcAft>
            </a:pPr>
            <a:endParaRPr sz="2400" dirty="0">
              <a:solidFill>
                <a:srgbClr val="FFFFFF"/>
              </a:solidFill>
              <a:latin typeface="Proxima Nova"/>
              <a:ea typeface="Proxima Nova"/>
              <a:cs typeface="Proxima Nova"/>
              <a:sym typeface="Proxima Nova"/>
            </a:endParaRPr>
          </a:p>
        </p:txBody>
      </p:sp>
      <p:sp>
        <p:nvSpPr>
          <p:cNvPr id="911" name="Shape 911"/>
          <p:cNvSpPr txBox="1"/>
          <p:nvPr/>
        </p:nvSpPr>
        <p:spPr>
          <a:xfrm>
            <a:off x="8526279" y="1093880"/>
            <a:ext cx="3731200" cy="1993600"/>
          </a:xfrm>
          <a:prstGeom prst="rect">
            <a:avLst/>
          </a:prstGeom>
          <a:noFill/>
          <a:ln>
            <a:noFill/>
          </a:ln>
        </p:spPr>
        <p:txBody>
          <a:bodyPr spcFirstLastPara="1" wrap="square" lIns="121897" tIns="121897" rIns="121897" bIns="121897" anchor="t" anchorCtr="0">
            <a:noAutofit/>
          </a:bodyPr>
          <a:lstStyle/>
          <a:p>
            <a:pPr>
              <a:spcAft>
                <a:spcPts val="2000"/>
              </a:spcAft>
            </a:pPr>
            <a:r>
              <a:rPr lang="en" sz="4800" b="1">
                <a:solidFill>
                  <a:srgbClr val="1AB9A5"/>
                </a:solidFill>
                <a:latin typeface="Proxima Nova"/>
                <a:ea typeface="Proxima Nova"/>
                <a:cs typeface="Proxima Nova"/>
                <a:sym typeface="Proxima Nova"/>
              </a:rPr>
              <a:t>Register Today &amp; Save!</a:t>
            </a:r>
            <a:endParaRPr sz="4800" b="1">
              <a:solidFill>
                <a:srgbClr val="1AB9A5"/>
              </a:solidFill>
              <a:latin typeface="Proxima Nova"/>
              <a:ea typeface="Proxima Nova"/>
              <a:cs typeface="Proxima Nova"/>
              <a:sym typeface="Proxima Nova"/>
            </a:endParaRPr>
          </a:p>
        </p:txBody>
      </p:sp>
      <p:cxnSp>
        <p:nvCxnSpPr>
          <p:cNvPr id="912" name="Shape 912"/>
          <p:cNvCxnSpPr/>
          <p:nvPr/>
        </p:nvCxnSpPr>
        <p:spPr>
          <a:xfrm>
            <a:off x="993667" y="3008613"/>
            <a:ext cx="706000" cy="0"/>
          </a:xfrm>
          <a:prstGeom prst="straightConnector1">
            <a:avLst/>
          </a:prstGeom>
          <a:noFill/>
          <a:ln w="38100" cap="flat" cmpd="sng">
            <a:solidFill>
              <a:schemeClr val="lt2"/>
            </a:solidFill>
            <a:prstDash val="solid"/>
            <a:round/>
            <a:headEnd type="none" w="med" len="med"/>
            <a:tailEnd type="none" w="med" len="med"/>
          </a:ln>
        </p:spPr>
      </p:cxnSp>
      <p:sp>
        <p:nvSpPr>
          <p:cNvPr id="913" name="Shape 913"/>
          <p:cNvSpPr/>
          <p:nvPr/>
        </p:nvSpPr>
        <p:spPr>
          <a:xfrm>
            <a:off x="8468800" y="4023828"/>
            <a:ext cx="706000" cy="706400"/>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6383" y="75444"/>
                </a:moveTo>
                <a:cubicBezTo>
                  <a:pt x="65005" y="76577"/>
                  <a:pt x="63744" y="77227"/>
                  <a:pt x="61583" y="77394"/>
                </a:cubicBezTo>
                <a:lnTo>
                  <a:pt x="61583" y="62994"/>
                </a:lnTo>
                <a:cubicBezTo>
                  <a:pt x="62505" y="63238"/>
                  <a:pt x="62894" y="63527"/>
                  <a:pt x="63772" y="63855"/>
                </a:cubicBezTo>
                <a:cubicBezTo>
                  <a:pt x="64655" y="64188"/>
                  <a:pt x="65444" y="64622"/>
                  <a:pt x="66144" y="65155"/>
                </a:cubicBezTo>
                <a:cubicBezTo>
                  <a:pt x="66844" y="65688"/>
                  <a:pt x="67405" y="66350"/>
                  <a:pt x="67822" y="67133"/>
                </a:cubicBezTo>
                <a:cubicBezTo>
                  <a:pt x="68244" y="67916"/>
                  <a:pt x="68455" y="68883"/>
                  <a:pt x="68455" y="70038"/>
                </a:cubicBezTo>
                <a:cubicBezTo>
                  <a:pt x="68455" y="72511"/>
                  <a:pt x="67766" y="74311"/>
                  <a:pt x="66383" y="75444"/>
                </a:cubicBezTo>
                <a:moveTo>
                  <a:pt x="57983" y="54650"/>
                </a:moveTo>
                <a:cubicBezTo>
                  <a:pt x="57144" y="54444"/>
                  <a:pt x="56822" y="54183"/>
                  <a:pt x="56005" y="53877"/>
                </a:cubicBezTo>
                <a:cubicBezTo>
                  <a:pt x="55183" y="53566"/>
                  <a:pt x="54461" y="53166"/>
                  <a:pt x="53844" y="52672"/>
                </a:cubicBezTo>
                <a:cubicBezTo>
                  <a:pt x="53227" y="52177"/>
                  <a:pt x="52716" y="51583"/>
                  <a:pt x="52316" y="50883"/>
                </a:cubicBezTo>
                <a:cubicBezTo>
                  <a:pt x="51916" y="50177"/>
                  <a:pt x="51716" y="49333"/>
                  <a:pt x="51716" y="48344"/>
                </a:cubicBezTo>
                <a:cubicBezTo>
                  <a:pt x="51716" y="46161"/>
                  <a:pt x="52305" y="44611"/>
                  <a:pt x="53483" y="43677"/>
                </a:cubicBezTo>
                <a:cubicBezTo>
                  <a:pt x="54661" y="42755"/>
                  <a:pt x="55822" y="42288"/>
                  <a:pt x="57983" y="42288"/>
                </a:cubicBezTo>
                <a:cubicBezTo>
                  <a:pt x="57983" y="42288"/>
                  <a:pt x="57983" y="54650"/>
                  <a:pt x="57983" y="54650"/>
                </a:cubicBezTo>
                <a:close/>
                <a:moveTo>
                  <a:pt x="70916" y="59594"/>
                </a:moveTo>
                <a:cubicBezTo>
                  <a:pt x="69594" y="58566"/>
                  <a:pt x="68072" y="57722"/>
                  <a:pt x="66355" y="57061"/>
                </a:cubicBezTo>
                <a:cubicBezTo>
                  <a:pt x="64633" y="56405"/>
                  <a:pt x="63388" y="55827"/>
                  <a:pt x="61583" y="55327"/>
                </a:cubicBezTo>
                <a:lnTo>
                  <a:pt x="61583" y="42288"/>
                </a:lnTo>
                <a:cubicBezTo>
                  <a:pt x="63744" y="42288"/>
                  <a:pt x="64805" y="42850"/>
                  <a:pt x="65783" y="43961"/>
                </a:cubicBezTo>
                <a:cubicBezTo>
                  <a:pt x="66761" y="45072"/>
                  <a:pt x="67294" y="46677"/>
                  <a:pt x="67372" y="48783"/>
                </a:cubicBezTo>
                <a:lnTo>
                  <a:pt x="74216" y="48783"/>
                </a:lnTo>
                <a:cubicBezTo>
                  <a:pt x="74216" y="46761"/>
                  <a:pt x="73861" y="44988"/>
                  <a:pt x="73166" y="43466"/>
                </a:cubicBezTo>
                <a:cubicBezTo>
                  <a:pt x="72461" y="41944"/>
                  <a:pt x="71527" y="40683"/>
                  <a:pt x="70344" y="39694"/>
                </a:cubicBezTo>
                <a:cubicBezTo>
                  <a:pt x="69161" y="38705"/>
                  <a:pt x="67777" y="37961"/>
                  <a:pt x="66172" y="37466"/>
                </a:cubicBezTo>
                <a:cubicBezTo>
                  <a:pt x="64572" y="36977"/>
                  <a:pt x="63388" y="36727"/>
                  <a:pt x="61583" y="36727"/>
                </a:cubicBezTo>
                <a:lnTo>
                  <a:pt x="61583" y="32672"/>
                </a:lnTo>
                <a:lnTo>
                  <a:pt x="57983" y="32672"/>
                </a:lnTo>
                <a:lnTo>
                  <a:pt x="57983" y="36727"/>
                </a:lnTo>
                <a:cubicBezTo>
                  <a:pt x="56183" y="36727"/>
                  <a:pt x="54972" y="36994"/>
                  <a:pt x="53333" y="37533"/>
                </a:cubicBezTo>
                <a:cubicBezTo>
                  <a:pt x="51694" y="38066"/>
                  <a:pt x="50244" y="38838"/>
                  <a:pt x="48983" y="39850"/>
                </a:cubicBezTo>
                <a:cubicBezTo>
                  <a:pt x="47722" y="40861"/>
                  <a:pt x="46722" y="42116"/>
                  <a:pt x="45983" y="43622"/>
                </a:cubicBezTo>
                <a:cubicBezTo>
                  <a:pt x="45244" y="45122"/>
                  <a:pt x="44872" y="46866"/>
                  <a:pt x="44872" y="48838"/>
                </a:cubicBezTo>
                <a:cubicBezTo>
                  <a:pt x="44872" y="51105"/>
                  <a:pt x="45277" y="53005"/>
                  <a:pt x="46072" y="54527"/>
                </a:cubicBezTo>
                <a:cubicBezTo>
                  <a:pt x="46877" y="56050"/>
                  <a:pt x="47922" y="57316"/>
                  <a:pt x="49222" y="58327"/>
                </a:cubicBezTo>
                <a:cubicBezTo>
                  <a:pt x="50522" y="59338"/>
                  <a:pt x="51983" y="60161"/>
                  <a:pt x="53605" y="60800"/>
                </a:cubicBezTo>
                <a:cubicBezTo>
                  <a:pt x="55222" y="61438"/>
                  <a:pt x="56344" y="61983"/>
                  <a:pt x="57983" y="62438"/>
                </a:cubicBezTo>
                <a:lnTo>
                  <a:pt x="57983" y="77394"/>
                </a:lnTo>
                <a:cubicBezTo>
                  <a:pt x="55222" y="77311"/>
                  <a:pt x="53755" y="76488"/>
                  <a:pt x="52555" y="74922"/>
                </a:cubicBezTo>
                <a:cubicBezTo>
                  <a:pt x="51355" y="73355"/>
                  <a:pt x="50772" y="71211"/>
                  <a:pt x="50816" y="68494"/>
                </a:cubicBezTo>
                <a:lnTo>
                  <a:pt x="43972" y="68494"/>
                </a:lnTo>
                <a:cubicBezTo>
                  <a:pt x="43933" y="70800"/>
                  <a:pt x="44261" y="72838"/>
                  <a:pt x="44966" y="74611"/>
                </a:cubicBezTo>
                <a:cubicBezTo>
                  <a:pt x="45666" y="76383"/>
                  <a:pt x="46650" y="77877"/>
                  <a:pt x="47933" y="79088"/>
                </a:cubicBezTo>
                <a:cubicBezTo>
                  <a:pt x="49211" y="80305"/>
                  <a:pt x="50755" y="81244"/>
                  <a:pt x="52555" y="81905"/>
                </a:cubicBezTo>
                <a:cubicBezTo>
                  <a:pt x="54355" y="82561"/>
                  <a:pt x="55822" y="82911"/>
                  <a:pt x="57983" y="82955"/>
                </a:cubicBezTo>
                <a:lnTo>
                  <a:pt x="57983" y="87177"/>
                </a:lnTo>
                <a:lnTo>
                  <a:pt x="61583" y="87177"/>
                </a:lnTo>
                <a:lnTo>
                  <a:pt x="61583" y="82955"/>
                </a:lnTo>
                <a:cubicBezTo>
                  <a:pt x="63588" y="82872"/>
                  <a:pt x="64933" y="82533"/>
                  <a:pt x="66655" y="81933"/>
                </a:cubicBezTo>
                <a:cubicBezTo>
                  <a:pt x="68372" y="81338"/>
                  <a:pt x="69877" y="80472"/>
                  <a:pt x="71155" y="79338"/>
                </a:cubicBezTo>
                <a:cubicBezTo>
                  <a:pt x="72433" y="78205"/>
                  <a:pt x="73444" y="76783"/>
                  <a:pt x="74183" y="75072"/>
                </a:cubicBezTo>
                <a:cubicBezTo>
                  <a:pt x="74922" y="73366"/>
                  <a:pt x="75294" y="71355"/>
                  <a:pt x="75294" y="69050"/>
                </a:cubicBezTo>
                <a:cubicBezTo>
                  <a:pt x="75294" y="66822"/>
                  <a:pt x="74894" y="64950"/>
                  <a:pt x="74094" y="63427"/>
                </a:cubicBezTo>
                <a:cubicBezTo>
                  <a:pt x="73294" y="61900"/>
                  <a:pt x="72233" y="60622"/>
                  <a:pt x="70916" y="59594"/>
                </a:cubicBezTo>
              </a:path>
            </a:pathLst>
          </a:custGeom>
          <a:solidFill>
            <a:srgbClr val="1FAD94"/>
          </a:solidFill>
          <a:ln>
            <a:noFill/>
          </a:ln>
        </p:spPr>
        <p:txBody>
          <a:bodyPr spcFirstLastPara="1" wrap="square" lIns="19033" tIns="19033" rIns="19033" bIns="19033" anchor="ctr" anchorCtr="0">
            <a:noAutofit/>
          </a:bodyPr>
          <a:lstStyle/>
          <a:p>
            <a:endParaRPr sz="1500">
              <a:solidFill>
                <a:srgbClr val="7F7F7F"/>
              </a:solidFill>
              <a:latin typeface="Lato Light"/>
              <a:ea typeface="Lato Light"/>
              <a:cs typeface="Lato Light"/>
              <a:sym typeface="Lato Light"/>
            </a:endParaRPr>
          </a:p>
        </p:txBody>
      </p:sp>
      <p:sp>
        <p:nvSpPr>
          <p:cNvPr id="914" name="Shape 914"/>
          <p:cNvSpPr txBox="1"/>
          <p:nvPr/>
        </p:nvSpPr>
        <p:spPr>
          <a:xfrm>
            <a:off x="8307200" y="4836810"/>
            <a:ext cx="4153600" cy="1178400"/>
          </a:xfrm>
          <a:prstGeom prst="rect">
            <a:avLst/>
          </a:prstGeom>
          <a:noFill/>
          <a:ln>
            <a:noFill/>
          </a:ln>
        </p:spPr>
        <p:txBody>
          <a:bodyPr spcFirstLastPara="1" wrap="square" lIns="121897" tIns="121897" rIns="121897" bIns="121897" anchor="t" anchorCtr="0">
            <a:noAutofit/>
          </a:bodyPr>
          <a:lstStyle/>
          <a:p>
            <a:pPr>
              <a:lnSpc>
                <a:spcPct val="115000"/>
              </a:lnSpc>
              <a:spcAft>
                <a:spcPts val="2000"/>
              </a:spcAft>
              <a:buClr>
                <a:schemeClr val="folHlink"/>
              </a:buClr>
              <a:buSzPts val="1100"/>
            </a:pPr>
            <a:r>
              <a:rPr lang="en" sz="2400" dirty="0">
                <a:latin typeface="Proxima Nova"/>
                <a:ea typeface="Proxima Nova"/>
                <a:cs typeface="Proxima Nova"/>
                <a:sym typeface="Proxima Nova"/>
              </a:rPr>
              <a:t>Attendee_CFSummit_100</a:t>
            </a:r>
            <a:endParaRPr sz="2400" dirty="0"/>
          </a:p>
        </p:txBody>
      </p:sp>
    </p:spTree>
    <p:extLst>
      <p:ext uri="{BB962C8B-B14F-4D97-AF65-F5344CB8AC3E}">
        <p14:creationId xmlns:p14="http://schemas.microsoft.com/office/powerpoint/2010/main" val="129478805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gn="ctr"/>
            <a:r>
              <a:rPr lang="en-US" dirty="0" smtClean="0"/>
              <a:t>You Have Been Watching</a:t>
            </a:r>
            <a:endParaRPr lang="en-US" dirty="0"/>
          </a:p>
        </p:txBody>
      </p:sp>
      <p:sp>
        <p:nvSpPr>
          <p:cNvPr id="3" name="Text Placeholder 2"/>
          <p:cNvSpPr>
            <a:spLocks noGrp="1"/>
          </p:cNvSpPr>
          <p:nvPr>
            <p:ph type="body" sz="quarter" idx="11"/>
          </p:nvPr>
        </p:nvSpPr>
        <p:spPr/>
        <p:txBody>
          <a:bodyPr/>
          <a:lstStyle/>
          <a:p>
            <a:pPr marL="0" indent="0" algn="ctr">
              <a:buNone/>
            </a:pPr>
            <a:r>
              <a:rPr lang="en-US" dirty="0"/>
              <a:t/>
            </a:r>
            <a:br>
              <a:rPr lang="en-US" dirty="0"/>
            </a:br>
            <a:r>
              <a:rPr lang="en-US" sz="2400" b="1" dirty="0"/>
              <a:t>Alan McGinlay </a:t>
            </a:r>
            <a:r>
              <a:rPr lang="mr-IN" sz="2400" b="1" dirty="0" smtClean="0"/>
              <a:t>–</a:t>
            </a:r>
            <a:r>
              <a:rPr lang="en-US" sz="2400" b="1" dirty="0" smtClean="0"/>
              <a:t> Pivotal</a:t>
            </a:r>
          </a:p>
          <a:p>
            <a:pPr marL="0" indent="0" algn="ctr">
              <a:buNone/>
            </a:pPr>
            <a:endParaRPr lang="en-US" sz="2400" dirty="0" smtClean="0"/>
          </a:p>
          <a:p>
            <a:pPr marL="0" indent="0" algn="ctr">
              <a:buNone/>
            </a:pPr>
            <a:r>
              <a:rPr lang="en-US" sz="2400" dirty="0" smtClean="0"/>
              <a:t>Email</a:t>
            </a:r>
            <a:r>
              <a:rPr lang="en-US" sz="2400" dirty="0"/>
              <a:t>: </a:t>
            </a:r>
            <a:r>
              <a:rPr lang="en-US" sz="2400" dirty="0">
                <a:hlinkClick r:id="rId3"/>
              </a:rPr>
              <a:t>amcginlay@pivotal.io</a:t>
            </a:r>
            <a:endParaRPr lang="en-US" sz="2400" dirty="0"/>
          </a:p>
          <a:p>
            <a:pPr marL="0" indent="0" algn="ctr">
              <a:buNone/>
            </a:pPr>
            <a:r>
              <a:rPr lang="en-US" sz="2400" dirty="0"/>
              <a:t>Twitter: </a:t>
            </a:r>
            <a:r>
              <a:rPr lang="en-US" sz="2400" dirty="0">
                <a:hlinkClick r:id="rId4"/>
              </a:rPr>
              <a:t>@amcginlay</a:t>
            </a:r>
            <a:endParaRPr lang="en-US" sz="2400" dirty="0"/>
          </a:p>
          <a:p>
            <a:pPr marL="0" indent="0" algn="ctr">
              <a:buNone/>
            </a:pPr>
            <a:r>
              <a:rPr lang="en-US" sz="2400" dirty="0"/>
              <a:t>LinkedIn: </a:t>
            </a:r>
            <a:r>
              <a:rPr lang="en-US" sz="2400" dirty="0">
                <a:hlinkClick r:id="rId5"/>
              </a:rPr>
              <a:t>/in/</a:t>
            </a:r>
            <a:r>
              <a:rPr lang="en-US" sz="2400" dirty="0" smtClean="0">
                <a:hlinkClick r:id="rId5"/>
              </a:rPr>
              <a:t>amcginlay</a:t>
            </a:r>
            <a:endParaRPr lang="en-US" sz="2400" dirty="0" smtClean="0"/>
          </a:p>
          <a:p>
            <a:pPr marL="0" indent="0" algn="ctr">
              <a:buNone/>
            </a:pPr>
            <a:endParaRPr lang="en-US" sz="2400" dirty="0"/>
          </a:p>
          <a:p>
            <a:pPr marL="0" indent="0" algn="ctr">
              <a:buNone/>
            </a:pPr>
            <a:r>
              <a:rPr lang="en-US" sz="2400" dirty="0" smtClean="0"/>
              <a:t>See </a:t>
            </a:r>
            <a:r>
              <a:rPr lang="en-US" sz="2400" dirty="0"/>
              <a:t>You Soon!</a:t>
            </a:r>
            <a:endParaRPr lang="en-US" sz="2400" dirty="0" smtClean="0"/>
          </a:p>
        </p:txBody>
      </p:sp>
    </p:spTree>
    <p:extLst>
      <p:ext uri="{BB962C8B-B14F-4D97-AF65-F5344CB8AC3E}">
        <p14:creationId xmlns:p14="http://schemas.microsoft.com/office/powerpoint/2010/main" val="135582233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TL;DR</a:t>
            </a:r>
            <a:endParaRPr lang="en-US" dirty="0"/>
          </a:p>
          <a:p>
            <a:endParaRPr lang="en-US" dirty="0"/>
          </a:p>
        </p:txBody>
      </p:sp>
      <p:sp>
        <p:nvSpPr>
          <p:cNvPr id="3" name="Text Placeholder 2"/>
          <p:cNvSpPr>
            <a:spLocks noGrp="1"/>
          </p:cNvSpPr>
          <p:nvPr>
            <p:ph type="body" sz="quarter" idx="11"/>
          </p:nvPr>
        </p:nvSpPr>
        <p:spPr>
          <a:xfrm>
            <a:off x="762000" y="1603099"/>
            <a:ext cx="10668000" cy="3951034"/>
          </a:xfrm>
          <a:solidFill>
            <a:schemeClr val="tx1"/>
          </a:solidFill>
          <a:effectLst>
            <a:glow rad="101600">
              <a:srgbClr val="660066">
                <a:alpha val="75000"/>
              </a:srgbClr>
            </a:glow>
          </a:effectLst>
        </p:spPr>
        <p:txBody>
          <a:bodyPr anchor="ctr"/>
          <a:lstStyle/>
          <a:p>
            <a:pPr marL="0" indent="0" algn="ctr">
              <a:lnSpc>
                <a:spcPct val="50000"/>
              </a:lnSpc>
              <a:buNone/>
            </a:pPr>
            <a:r>
              <a:rPr lang="en-US" sz="2400" b="1" dirty="0" smtClean="0">
                <a:solidFill>
                  <a:srgbClr val="FFFF00"/>
                </a:solidFill>
                <a:latin typeface="Consolas"/>
                <a:cs typeface="Consolas"/>
              </a:rPr>
              <a:t>https</a:t>
            </a:r>
            <a:r>
              <a:rPr lang="en-US" sz="2400" b="1" dirty="0">
                <a:solidFill>
                  <a:srgbClr val="FFFF00"/>
                </a:solidFill>
                <a:latin typeface="Consolas"/>
                <a:cs typeface="Consolas"/>
              </a:rPr>
              <a:t>://</a:t>
            </a:r>
            <a:r>
              <a:rPr lang="en-US" sz="2400" b="1" dirty="0" err="1">
                <a:solidFill>
                  <a:srgbClr val="FFFF00"/>
                </a:solidFill>
                <a:latin typeface="Consolas"/>
                <a:cs typeface="Consolas"/>
              </a:rPr>
              <a:t>github.com</a:t>
            </a:r>
            <a:r>
              <a:rPr lang="en-US" sz="2400" b="1" dirty="0">
                <a:solidFill>
                  <a:srgbClr val="FFFF00"/>
                </a:solidFill>
                <a:latin typeface="Consolas"/>
                <a:cs typeface="Consolas"/>
              </a:rPr>
              <a:t>/</a:t>
            </a:r>
            <a:r>
              <a:rPr lang="en-US" sz="2400" b="1" dirty="0" err="1">
                <a:solidFill>
                  <a:srgbClr val="FFFF00"/>
                </a:solidFill>
                <a:latin typeface="Consolas"/>
                <a:cs typeface="Consolas"/>
              </a:rPr>
              <a:t>amcginlay</a:t>
            </a:r>
            <a:r>
              <a:rPr lang="en-US" sz="2400" b="1" dirty="0">
                <a:solidFill>
                  <a:srgbClr val="FFFF00"/>
                </a:solidFill>
                <a:latin typeface="Consolas"/>
                <a:cs typeface="Consolas"/>
              </a:rPr>
              <a:t>/ops-manager-</a:t>
            </a:r>
            <a:r>
              <a:rPr lang="en-US" sz="2400" b="1" dirty="0" smtClean="0">
                <a:solidFill>
                  <a:srgbClr val="FFFF00"/>
                </a:solidFill>
                <a:latin typeface="Consolas"/>
                <a:cs typeface="Consolas"/>
              </a:rPr>
              <a:t>automation</a:t>
            </a:r>
          </a:p>
        </p:txBody>
      </p:sp>
    </p:spTree>
    <p:extLst>
      <p:ext uri="{BB962C8B-B14F-4D97-AF65-F5344CB8AC3E}">
        <p14:creationId xmlns:p14="http://schemas.microsoft.com/office/powerpoint/2010/main" val="8244286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Introduction </a:t>
            </a:r>
            <a:r>
              <a:rPr lang="mr-IN" dirty="0" smtClean="0"/>
              <a:t>–</a:t>
            </a:r>
            <a:r>
              <a:rPr lang="en-US" dirty="0" smtClean="0"/>
              <a:t> Who Am I?</a:t>
            </a:r>
            <a:endParaRPr lang="en-US" dirty="0"/>
          </a:p>
        </p:txBody>
      </p:sp>
      <p:sp>
        <p:nvSpPr>
          <p:cNvPr id="3" name="Text Placeholder 2"/>
          <p:cNvSpPr>
            <a:spLocks noGrp="1"/>
          </p:cNvSpPr>
          <p:nvPr>
            <p:ph type="body" sz="quarter" idx="11"/>
          </p:nvPr>
        </p:nvSpPr>
        <p:spPr/>
        <p:txBody>
          <a:bodyPr/>
          <a:lstStyle/>
          <a:p>
            <a:r>
              <a:rPr lang="en-US" dirty="0" smtClean="0"/>
              <a:t>Alan McGinlay </a:t>
            </a:r>
          </a:p>
          <a:p>
            <a:pPr lvl="1"/>
            <a:r>
              <a:rPr lang="en-US" dirty="0" smtClean="0"/>
              <a:t>Email: </a:t>
            </a:r>
            <a:r>
              <a:rPr lang="en-US" dirty="0" smtClean="0">
                <a:hlinkClick r:id="rId3"/>
              </a:rPr>
              <a:t>amcginlay@pivotal.io</a:t>
            </a:r>
            <a:endParaRPr lang="en-US" dirty="0" smtClean="0"/>
          </a:p>
          <a:p>
            <a:pPr lvl="1"/>
            <a:r>
              <a:rPr lang="en-US" dirty="0" smtClean="0"/>
              <a:t>Twitter: @</a:t>
            </a:r>
            <a:r>
              <a:rPr lang="en-US" dirty="0" err="1" smtClean="0"/>
              <a:t>amcginlay</a:t>
            </a:r>
            <a:endParaRPr lang="en-US" dirty="0" smtClean="0"/>
          </a:p>
          <a:p>
            <a:pPr lvl="1"/>
            <a:r>
              <a:rPr lang="en-US" dirty="0"/>
              <a:t>LinkedIn: </a:t>
            </a:r>
            <a:r>
              <a:rPr lang="en-US" dirty="0" err="1" smtClean="0"/>
              <a:t>amcginlay</a:t>
            </a:r>
            <a:endParaRPr lang="en-US" dirty="0" smtClean="0"/>
          </a:p>
          <a:p>
            <a:r>
              <a:rPr lang="en-US" dirty="0" smtClean="0"/>
              <a:t>Principal </a:t>
            </a:r>
            <a:r>
              <a:rPr lang="en-US" dirty="0"/>
              <a:t>Technical Instructor at </a:t>
            </a:r>
            <a:r>
              <a:rPr lang="en-US" dirty="0" smtClean="0"/>
              <a:t>Pivotal</a:t>
            </a:r>
            <a:endParaRPr lang="en-US" dirty="0" smtClean="0"/>
          </a:p>
          <a:p>
            <a:r>
              <a:rPr lang="en-US" dirty="0" smtClean="0"/>
              <a:t>Primary contributor </a:t>
            </a:r>
            <a:r>
              <a:rPr lang="en-US" dirty="0" smtClean="0"/>
              <a:t>to </a:t>
            </a:r>
            <a:r>
              <a:rPr lang="en-US" dirty="0" smtClean="0"/>
              <a:t>PCF Admin course on GCP</a:t>
            </a:r>
          </a:p>
          <a:p>
            <a:r>
              <a:rPr lang="en-US" dirty="0" smtClean="0"/>
              <a:t>10 year old hacker with 22 years industry experience</a:t>
            </a:r>
          </a:p>
          <a:p>
            <a:r>
              <a:rPr lang="en-US" dirty="0" smtClean="0"/>
              <a:t>All things Cloud Native</a:t>
            </a:r>
          </a:p>
          <a:p>
            <a:r>
              <a:rPr lang="en-US" dirty="0" smtClean="0"/>
              <a:t>“Use a little bit of whatever makes it work”</a:t>
            </a:r>
            <a:endParaRPr lang="en-US" dirty="0"/>
          </a:p>
          <a:p>
            <a:pPr marL="0" indent="0">
              <a:buNone/>
            </a:pPr>
            <a:endParaRPr lang="en-US" dirty="0"/>
          </a:p>
        </p:txBody>
      </p:sp>
    </p:spTree>
    <p:extLst>
      <p:ext uri="{BB962C8B-B14F-4D97-AF65-F5344CB8AC3E}">
        <p14:creationId xmlns:p14="http://schemas.microsoft.com/office/powerpoint/2010/main" val="8370631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Introduction </a:t>
            </a:r>
            <a:r>
              <a:rPr lang="mr-IN" dirty="0"/>
              <a:t>–</a:t>
            </a:r>
            <a:r>
              <a:rPr lang="en-US" dirty="0"/>
              <a:t> </a:t>
            </a:r>
            <a:r>
              <a:rPr lang="en-US" dirty="0" smtClean="0"/>
              <a:t>Who Are You?</a:t>
            </a:r>
            <a:endParaRPr lang="en-US" dirty="0"/>
          </a:p>
          <a:p>
            <a:endParaRPr lang="en-US" dirty="0"/>
          </a:p>
        </p:txBody>
      </p:sp>
      <p:sp>
        <p:nvSpPr>
          <p:cNvPr id="3" name="Text Placeholder 2"/>
          <p:cNvSpPr>
            <a:spLocks noGrp="1"/>
          </p:cNvSpPr>
          <p:nvPr>
            <p:ph type="body" sz="quarter" idx="11"/>
          </p:nvPr>
        </p:nvSpPr>
        <p:spPr/>
        <p:txBody>
          <a:bodyPr/>
          <a:lstStyle/>
          <a:p>
            <a:r>
              <a:rPr lang="en-US" dirty="0"/>
              <a:t>Existing or potential Pivotal customers</a:t>
            </a:r>
          </a:p>
          <a:p>
            <a:r>
              <a:rPr lang="en-US" dirty="0" err="1"/>
              <a:t>Organisations</a:t>
            </a:r>
            <a:r>
              <a:rPr lang="en-US" dirty="0"/>
              <a:t> deploying Cloud Native platforms at scale</a:t>
            </a:r>
          </a:p>
          <a:p>
            <a:r>
              <a:rPr lang="en-US" dirty="0" smtClean="0"/>
              <a:t>Operations </a:t>
            </a:r>
            <a:r>
              <a:rPr lang="en-US" dirty="0" smtClean="0"/>
              <a:t>staff (“</a:t>
            </a:r>
            <a:r>
              <a:rPr lang="en-US" b="1" dirty="0" err="1" smtClean="0"/>
              <a:t>rockstars</a:t>
            </a:r>
            <a:r>
              <a:rPr lang="en-US" dirty="0" smtClean="0"/>
              <a:t>”)</a:t>
            </a:r>
          </a:p>
          <a:p>
            <a:r>
              <a:rPr lang="en-US" dirty="0" smtClean="0"/>
              <a:t>Automation freaks</a:t>
            </a:r>
          </a:p>
          <a:p>
            <a:r>
              <a:rPr lang="en-US" dirty="0"/>
              <a:t>Nervously curious types</a:t>
            </a:r>
            <a:endParaRPr lang="en-US" dirty="0" smtClean="0"/>
          </a:p>
          <a:p>
            <a:r>
              <a:rPr lang="en-US" dirty="0" smtClean="0"/>
              <a:t>Fellow educators</a:t>
            </a:r>
          </a:p>
          <a:p>
            <a:r>
              <a:rPr lang="en-US" dirty="0" smtClean="0"/>
              <a:t>Friends</a:t>
            </a:r>
          </a:p>
          <a:p>
            <a:r>
              <a:rPr lang="en-US" dirty="0" smtClean="0"/>
              <a:t>Colleagues</a:t>
            </a:r>
            <a:endParaRPr lang="en-US" dirty="0"/>
          </a:p>
          <a:p>
            <a:endParaRPr lang="en-US" dirty="0" smtClean="0"/>
          </a:p>
          <a:p>
            <a:endParaRPr lang="en-US" dirty="0" smtClean="0"/>
          </a:p>
          <a:p>
            <a:endParaRPr lang="en-US" dirty="0" smtClean="0"/>
          </a:p>
        </p:txBody>
      </p:sp>
    </p:spTree>
    <p:extLst>
      <p:ext uri="{BB962C8B-B14F-4D97-AF65-F5344CB8AC3E}">
        <p14:creationId xmlns:p14="http://schemas.microsoft.com/office/powerpoint/2010/main" val="31002463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 Are We Here?</a:t>
            </a:r>
            <a:endParaRPr lang="en-US" dirty="0"/>
          </a:p>
        </p:txBody>
      </p:sp>
      <p:sp>
        <p:nvSpPr>
          <p:cNvPr id="3" name="Text Placeholder 2"/>
          <p:cNvSpPr>
            <a:spLocks noGrp="1"/>
          </p:cNvSpPr>
          <p:nvPr>
            <p:ph type="body" sz="quarter" idx="11"/>
          </p:nvPr>
        </p:nvSpPr>
        <p:spPr/>
        <p:txBody>
          <a:bodyPr/>
          <a:lstStyle/>
          <a:p>
            <a:pPr marL="0" indent="0">
              <a:buNone/>
            </a:pPr>
            <a:r>
              <a:rPr lang="en-US" dirty="0" smtClean="0"/>
              <a:t>We want to:</a:t>
            </a:r>
          </a:p>
          <a:p>
            <a:r>
              <a:rPr lang="en-US" dirty="0" smtClean="0"/>
              <a:t>Achieve operational efficiency and developer productivity</a:t>
            </a:r>
            <a:endParaRPr lang="en-US" dirty="0"/>
          </a:p>
          <a:p>
            <a:r>
              <a:rPr lang="en-US" dirty="0" smtClean="0"/>
              <a:t>Make actions reliably repeatable</a:t>
            </a:r>
            <a:r>
              <a:rPr lang="en-US" dirty="0"/>
              <a:t> </a:t>
            </a:r>
            <a:r>
              <a:rPr lang="en-US" dirty="0" smtClean="0"/>
              <a:t>and eliminate toil</a:t>
            </a:r>
            <a:endParaRPr lang="en-US" dirty="0"/>
          </a:p>
          <a:p>
            <a:r>
              <a:rPr lang="en-US" dirty="0" smtClean="0"/>
              <a:t>Embrace the Command Line Interface</a:t>
            </a:r>
          </a:p>
          <a:p>
            <a:r>
              <a:rPr lang="en-US" dirty="0" smtClean="0"/>
              <a:t>Leverage CI/CD technologies</a:t>
            </a:r>
          </a:p>
          <a:p>
            <a:r>
              <a:rPr lang="en-US" dirty="0" smtClean="0"/>
              <a:t>Attract and retain top talent</a:t>
            </a:r>
          </a:p>
          <a:p>
            <a:r>
              <a:rPr lang="en-US" dirty="0" smtClean="0"/>
              <a:t>Get a life!</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246861147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Educational Deployment Use Cases</a:t>
            </a:r>
            <a:endParaRPr lang="en-US" dirty="0"/>
          </a:p>
        </p:txBody>
      </p:sp>
      <p:sp>
        <p:nvSpPr>
          <p:cNvPr id="3" name="Text Placeholder 2"/>
          <p:cNvSpPr>
            <a:spLocks noGrp="1"/>
          </p:cNvSpPr>
          <p:nvPr>
            <p:ph type="body" sz="quarter" idx="11"/>
          </p:nvPr>
        </p:nvSpPr>
        <p:spPr/>
        <p:txBody>
          <a:bodyPr/>
          <a:lstStyle/>
          <a:p>
            <a:pPr marL="0" indent="0">
              <a:buNone/>
            </a:pPr>
            <a:r>
              <a:rPr lang="en-US" dirty="0" smtClean="0"/>
              <a:t>As instructors we encounter two main deployment use cases:</a:t>
            </a:r>
            <a:br>
              <a:rPr lang="en-US" dirty="0" smtClean="0"/>
            </a:br>
            <a:endParaRPr lang="en-US" dirty="0" smtClean="0"/>
          </a:p>
          <a:p>
            <a:pPr marL="514350" indent="-514350">
              <a:buFont typeface="+mj-lt"/>
              <a:buAutoNum type="arabicPeriod"/>
            </a:pPr>
            <a:r>
              <a:rPr lang="en-US" dirty="0" smtClean="0"/>
              <a:t>Publication of step-by-step instructions for teaching </a:t>
            </a:r>
            <a:r>
              <a:rPr lang="en-US" b="1" dirty="0" smtClean="0"/>
              <a:t>operators</a:t>
            </a:r>
            <a:r>
              <a:rPr lang="en-US" dirty="0" smtClean="0"/>
              <a:t> how to pave new instances.</a:t>
            </a:r>
          </a:p>
          <a:p>
            <a:pPr marL="514350" indent="-514350">
              <a:buFont typeface="+mj-lt"/>
              <a:buAutoNum type="arabicPeriod"/>
            </a:pPr>
            <a:r>
              <a:rPr lang="en-US" dirty="0" smtClean="0"/>
              <a:t>Pre-building </a:t>
            </a:r>
            <a:r>
              <a:rPr lang="en-US" dirty="0"/>
              <a:t>multiple, identical instances for teaching </a:t>
            </a:r>
            <a:r>
              <a:rPr lang="en-US" b="1" dirty="0"/>
              <a:t>developers</a:t>
            </a:r>
            <a:r>
              <a:rPr lang="en-US" dirty="0"/>
              <a:t> how to use the platform</a:t>
            </a:r>
            <a:r>
              <a:rPr lang="en-US" dirty="0" smtClean="0"/>
              <a:t>.</a:t>
            </a:r>
            <a:endParaRPr lang="en-US" dirty="0"/>
          </a:p>
        </p:txBody>
      </p:sp>
    </p:spTree>
    <p:extLst>
      <p:ext uri="{BB962C8B-B14F-4D97-AF65-F5344CB8AC3E}">
        <p14:creationId xmlns:p14="http://schemas.microsoft.com/office/powerpoint/2010/main" val="13271333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62000" y="636588"/>
            <a:ext cx="10668000" cy="688629"/>
          </a:xfrm>
        </p:spPr>
        <p:txBody>
          <a:bodyPr/>
          <a:lstStyle/>
          <a:p>
            <a:r>
              <a:rPr lang="en-US" dirty="0" smtClean="0"/>
              <a:t>Introduction </a:t>
            </a:r>
            <a:r>
              <a:rPr lang="mr-IN" dirty="0" smtClean="0"/>
              <a:t>–</a:t>
            </a:r>
            <a:r>
              <a:rPr lang="en-US" dirty="0" smtClean="0"/>
              <a:t> </a:t>
            </a:r>
            <a:r>
              <a:rPr lang="en-US" dirty="0" smtClean="0">
                <a:latin typeface="Courier"/>
                <a:cs typeface="Courier"/>
              </a:rPr>
              <a:t>catch()</a:t>
            </a:r>
            <a:endParaRPr lang="en-US" dirty="0">
              <a:latin typeface="Courier"/>
              <a:cs typeface="Courier"/>
            </a:endParaRPr>
          </a:p>
        </p:txBody>
      </p:sp>
      <p:sp>
        <p:nvSpPr>
          <p:cNvPr id="3" name="Text Placeholder 2"/>
          <p:cNvSpPr>
            <a:spLocks noGrp="1"/>
          </p:cNvSpPr>
          <p:nvPr>
            <p:ph type="body" sz="quarter" idx="11"/>
          </p:nvPr>
        </p:nvSpPr>
        <p:spPr/>
        <p:txBody>
          <a:bodyPr/>
          <a:lstStyle/>
          <a:p>
            <a:pPr marL="0" indent="0">
              <a:buNone/>
            </a:pPr>
            <a:r>
              <a:rPr lang="en-US" dirty="0" smtClean="0"/>
              <a:t>We’ll be touching upon the following topics:</a:t>
            </a:r>
          </a:p>
          <a:p>
            <a:pPr marL="0" indent="0">
              <a:buNone/>
            </a:pPr>
            <a:endParaRPr lang="en-US" dirty="0" smtClean="0"/>
          </a:p>
          <a:p>
            <a:pPr lvl="1"/>
            <a:r>
              <a:rPr lang="en-US" dirty="0" smtClean="0"/>
              <a:t>The Ops Manager UI on GCP</a:t>
            </a:r>
          </a:p>
          <a:p>
            <a:pPr lvl="1"/>
            <a:r>
              <a:rPr lang="en-US" dirty="0" smtClean="0"/>
              <a:t>The </a:t>
            </a:r>
            <a:r>
              <a:rPr lang="en-US" dirty="0" smtClean="0"/>
              <a:t>Om and </a:t>
            </a:r>
            <a:r>
              <a:rPr lang="en-US" dirty="0" err="1" smtClean="0"/>
              <a:t>PivNet</a:t>
            </a:r>
            <a:r>
              <a:rPr lang="en-US" dirty="0" smtClean="0"/>
              <a:t> CLI </a:t>
            </a:r>
            <a:r>
              <a:rPr lang="en-US" dirty="0" smtClean="0"/>
              <a:t>tools</a:t>
            </a:r>
            <a:endParaRPr lang="en-US" dirty="0" smtClean="0"/>
          </a:p>
          <a:p>
            <a:pPr lvl="1"/>
            <a:r>
              <a:rPr lang="en-US" dirty="0"/>
              <a:t>The Ops Manager and </a:t>
            </a:r>
            <a:r>
              <a:rPr lang="en-US" dirty="0" err="1"/>
              <a:t>PivNet</a:t>
            </a:r>
            <a:r>
              <a:rPr lang="en-US" dirty="0"/>
              <a:t> APIs</a:t>
            </a:r>
          </a:p>
          <a:p>
            <a:pPr lvl="1"/>
            <a:r>
              <a:rPr lang="en-US" dirty="0" smtClean="0"/>
              <a:t>A </a:t>
            </a:r>
            <a:r>
              <a:rPr lang="en-US" dirty="0" smtClean="0"/>
              <a:t>few BASH </a:t>
            </a:r>
            <a:r>
              <a:rPr lang="en-US" dirty="0" smtClean="0"/>
              <a:t>scripts</a:t>
            </a:r>
            <a:endParaRPr lang="en-US" dirty="0" smtClean="0"/>
          </a:p>
          <a:p>
            <a:pPr marL="0" indent="0">
              <a:buNone/>
            </a:pPr>
            <a:endParaRPr lang="en-US" dirty="0"/>
          </a:p>
        </p:txBody>
      </p:sp>
    </p:spTree>
    <p:extLst>
      <p:ext uri="{BB962C8B-B14F-4D97-AF65-F5344CB8AC3E}">
        <p14:creationId xmlns:p14="http://schemas.microsoft.com/office/powerpoint/2010/main" val="400815519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25273</TotalTime>
  <Words>4641</Words>
  <Application>Microsoft Macintosh PowerPoint</Application>
  <PresentationFormat>Custom</PresentationFormat>
  <Paragraphs>498</Paragraphs>
  <Slides>35</Slides>
  <Notes>35</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Alan McGinlay</cp:lastModifiedBy>
  <cp:revision>264</cp:revision>
  <dcterms:created xsi:type="dcterms:W3CDTF">2018-01-18T14:53:23Z</dcterms:created>
  <dcterms:modified xsi:type="dcterms:W3CDTF">2018-04-20T01:56:07Z</dcterms:modified>
</cp:coreProperties>
</file>